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87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Fleenor" userId="87e0362499c059bd" providerId="LiveId" clId="{8A4B1141-FCE6-49FC-84CC-B688713C9F92}"/>
    <pc:docChg chg="undo custSel modSld">
      <pc:chgData name="Stephen Fleenor" userId="87e0362499c059bd" providerId="LiveId" clId="{8A4B1141-FCE6-49FC-84CC-B688713C9F92}" dt="2022-08-05T18:30:20.527" v="22" actId="14100"/>
      <pc:docMkLst>
        <pc:docMk/>
      </pc:docMkLst>
      <pc:sldChg chg="modSp mod">
        <pc:chgData name="Stephen Fleenor" userId="87e0362499c059bd" providerId="LiveId" clId="{8A4B1141-FCE6-49FC-84CC-B688713C9F92}" dt="2022-08-05T18:29:26.938" v="4" actId="14100"/>
        <pc:sldMkLst>
          <pc:docMk/>
          <pc:sldMk cId="0" sldId="257"/>
        </pc:sldMkLst>
        <pc:picChg chg="mod">
          <ac:chgData name="Stephen Fleenor" userId="87e0362499c059bd" providerId="LiveId" clId="{8A4B1141-FCE6-49FC-84CC-B688713C9F92}" dt="2022-08-05T18:29:10.027" v="0" actId="1076"/>
          <ac:picMkLst>
            <pc:docMk/>
            <pc:sldMk cId="0" sldId="257"/>
            <ac:picMk id="25" creationId="{00000000-0000-0000-0000-000000000000}"/>
          </ac:picMkLst>
        </pc:picChg>
        <pc:picChg chg="mod">
          <ac:chgData name="Stephen Fleenor" userId="87e0362499c059bd" providerId="LiveId" clId="{8A4B1141-FCE6-49FC-84CC-B688713C9F92}" dt="2022-08-05T18:29:17.138" v="2" actId="1076"/>
          <ac:picMkLst>
            <pc:docMk/>
            <pc:sldMk cId="0" sldId="257"/>
            <ac:picMk id="26" creationId="{00000000-0000-0000-0000-000000000000}"/>
          </ac:picMkLst>
        </pc:picChg>
        <pc:picChg chg="mod">
          <ac:chgData name="Stephen Fleenor" userId="87e0362499c059bd" providerId="LiveId" clId="{8A4B1141-FCE6-49FC-84CC-B688713C9F92}" dt="2022-08-05T18:29:26.938" v="4" actId="14100"/>
          <ac:picMkLst>
            <pc:docMk/>
            <pc:sldMk cId="0" sldId="257"/>
            <ac:picMk id="27" creationId="{00000000-0000-0000-0000-000000000000}"/>
          </ac:picMkLst>
        </pc:picChg>
      </pc:sldChg>
      <pc:sldChg chg="modSp mod">
        <pc:chgData name="Stephen Fleenor" userId="87e0362499c059bd" providerId="LiveId" clId="{8A4B1141-FCE6-49FC-84CC-B688713C9F92}" dt="2022-08-05T18:29:39.648" v="8" actId="14100"/>
        <pc:sldMkLst>
          <pc:docMk/>
          <pc:sldMk cId="0" sldId="258"/>
        </pc:sldMkLst>
        <pc:picChg chg="mod">
          <ac:chgData name="Stephen Fleenor" userId="87e0362499c059bd" providerId="LiveId" clId="{8A4B1141-FCE6-49FC-84CC-B688713C9F92}" dt="2022-08-05T18:29:35.278" v="6" actId="1076"/>
          <ac:picMkLst>
            <pc:docMk/>
            <pc:sldMk cId="0" sldId="258"/>
            <ac:picMk id="24" creationId="{00000000-0000-0000-0000-000000000000}"/>
          </ac:picMkLst>
        </pc:picChg>
        <pc:picChg chg="mod">
          <ac:chgData name="Stephen Fleenor" userId="87e0362499c059bd" providerId="LiveId" clId="{8A4B1141-FCE6-49FC-84CC-B688713C9F92}" dt="2022-08-05T18:29:32.308" v="5" actId="1076"/>
          <ac:picMkLst>
            <pc:docMk/>
            <pc:sldMk cId="0" sldId="258"/>
            <ac:picMk id="25" creationId="{00000000-0000-0000-0000-000000000000}"/>
          </ac:picMkLst>
        </pc:picChg>
        <pc:picChg chg="mod">
          <ac:chgData name="Stephen Fleenor" userId="87e0362499c059bd" providerId="LiveId" clId="{8A4B1141-FCE6-49FC-84CC-B688713C9F92}" dt="2022-08-05T18:29:39.648" v="8" actId="14100"/>
          <ac:picMkLst>
            <pc:docMk/>
            <pc:sldMk cId="0" sldId="258"/>
            <ac:picMk id="27" creationId="{00000000-0000-0000-0000-000000000000}"/>
          </ac:picMkLst>
        </pc:picChg>
      </pc:sldChg>
      <pc:sldChg chg="modSp mod">
        <pc:chgData name="Stephen Fleenor" userId="87e0362499c059bd" providerId="LiveId" clId="{8A4B1141-FCE6-49FC-84CC-B688713C9F92}" dt="2022-08-05T18:30:02.598" v="19" actId="1076"/>
        <pc:sldMkLst>
          <pc:docMk/>
          <pc:sldMk cId="0" sldId="259"/>
        </pc:sldMkLst>
        <pc:spChg chg="mod">
          <ac:chgData name="Stephen Fleenor" userId="87e0362499c059bd" providerId="LiveId" clId="{8A4B1141-FCE6-49FC-84CC-B688713C9F92}" dt="2022-08-05T18:29:54.768" v="16" actId="1076"/>
          <ac:spMkLst>
            <pc:docMk/>
            <pc:sldMk cId="0" sldId="259"/>
            <ac:spMk id="31" creationId="{00000000-0000-0000-0000-000000000000}"/>
          </ac:spMkLst>
        </pc:spChg>
        <pc:picChg chg="mod">
          <ac:chgData name="Stephen Fleenor" userId="87e0362499c059bd" providerId="LiveId" clId="{8A4B1141-FCE6-49FC-84CC-B688713C9F92}" dt="2022-08-05T18:29:47.717" v="10" actId="1076"/>
          <ac:picMkLst>
            <pc:docMk/>
            <pc:sldMk cId="0" sldId="259"/>
            <ac:picMk id="8" creationId="{00000000-0000-0000-0000-000000000000}"/>
          </ac:picMkLst>
        </pc:picChg>
        <pc:picChg chg="mod">
          <ac:chgData name="Stephen Fleenor" userId="87e0362499c059bd" providerId="LiveId" clId="{8A4B1141-FCE6-49FC-84CC-B688713C9F92}" dt="2022-08-05T18:30:02.598" v="19" actId="1076"/>
          <ac:picMkLst>
            <pc:docMk/>
            <pc:sldMk cId="0" sldId="259"/>
            <ac:picMk id="10" creationId="{00000000-0000-0000-0000-000000000000}"/>
          </ac:picMkLst>
        </pc:picChg>
        <pc:picChg chg="mod">
          <ac:chgData name="Stephen Fleenor" userId="87e0362499c059bd" providerId="LiveId" clId="{8A4B1141-FCE6-49FC-84CC-B688713C9F92}" dt="2022-08-05T18:29:58.157" v="18" actId="1076"/>
          <ac:picMkLst>
            <pc:docMk/>
            <pc:sldMk cId="0" sldId="259"/>
            <ac:picMk id="18" creationId="{00000000-0000-0000-0000-000000000000}"/>
          </ac:picMkLst>
        </pc:picChg>
        <pc:picChg chg="mod">
          <ac:chgData name="Stephen Fleenor" userId="87e0362499c059bd" providerId="LiveId" clId="{8A4B1141-FCE6-49FC-84CC-B688713C9F92}" dt="2022-08-05T18:29:53.718" v="14" actId="1076"/>
          <ac:picMkLst>
            <pc:docMk/>
            <pc:sldMk cId="0" sldId="259"/>
            <ac:picMk id="19" creationId="{00000000-0000-0000-0000-000000000000}"/>
          </ac:picMkLst>
        </pc:picChg>
      </pc:sldChg>
      <pc:sldChg chg="mod modShow">
        <pc:chgData name="Stephen Fleenor" userId="87e0362499c059bd" providerId="LiveId" clId="{8A4B1141-FCE6-49FC-84CC-B688713C9F92}" dt="2022-08-05T18:29:41.878" v="9" actId="729"/>
        <pc:sldMkLst>
          <pc:docMk/>
          <pc:sldMk cId="0" sldId="260"/>
        </pc:sldMkLst>
      </pc:sldChg>
      <pc:sldChg chg="modSp mod">
        <pc:chgData name="Stephen Fleenor" userId="87e0362499c059bd" providerId="LiveId" clId="{8A4B1141-FCE6-49FC-84CC-B688713C9F92}" dt="2022-08-05T18:30:20.527" v="22" actId="14100"/>
        <pc:sldMkLst>
          <pc:docMk/>
          <pc:sldMk cId="0" sldId="261"/>
        </pc:sldMkLst>
        <pc:picChg chg="mod">
          <ac:chgData name="Stephen Fleenor" userId="87e0362499c059bd" providerId="LiveId" clId="{8A4B1141-FCE6-49FC-84CC-B688713C9F92}" dt="2022-08-05T18:30:16.278" v="20" actId="1076"/>
          <ac:picMkLst>
            <pc:docMk/>
            <pc:sldMk cId="0" sldId="261"/>
            <ac:picMk id="26" creationId="{00000000-0000-0000-0000-000000000000}"/>
          </ac:picMkLst>
        </pc:picChg>
        <pc:picChg chg="mod">
          <ac:chgData name="Stephen Fleenor" userId="87e0362499c059bd" providerId="LiveId" clId="{8A4B1141-FCE6-49FC-84CC-B688713C9F92}" dt="2022-08-05T18:30:20.527" v="22" actId="14100"/>
          <ac:picMkLst>
            <pc:docMk/>
            <pc:sldMk cId="0" sldId="261"/>
            <ac:picMk id="2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43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  <a:p>
            <a:r>
              <a:t>This can be done independently, with a partner, or students can create individual lists and then share with a partner.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  <a:p>
            <a:pPr>
              <a:defRPr b="1" u="sng"/>
            </a:pPr>
            <a:r>
              <a:t>Script:</a:t>
            </a:r>
          </a:p>
          <a:p>
            <a:r>
              <a:t>•   Class, let’s pronounce this word out loud: </a:t>
            </a:r>
            <a:r>
              <a:rPr b="1"/>
              <a:t>(read vocabulary word out loud slowly).
</a:t>
            </a:r>
            <a:r>
              <a:t>•   Can everyone </a:t>
            </a:r>
            <a:r>
              <a:rPr b="1"/>
              <a:t>(raise a thumb/stand up/raise your hand/put your hand on your head)</a:t>
            </a:r>
            <a:r>
              <a:t>? Think about this question, when you are ready to answer this question, </a:t>
            </a:r>
            <a:r>
              <a:rPr b="1"/>
              <a:t>(lower your hand/sit down).
</a:t>
            </a:r>
            <a:r>
              <a:t>•   You are going to share with </a:t>
            </a:r>
            <a:r>
              <a:rPr b="1"/>
              <a:t>(shoulder partner/table group/away partner)</a:t>
            </a:r>
            <a:r>
              <a:t> The person in your group that will go first is the person </a:t>
            </a:r>
            <a:r>
              <a:rPr b="1"/>
              <a:t>(with the longest hair/with the shortest hair/with the brightest shirt/with the darkest
     shirt/</a:t>
            </a:r>
            <a:r>
              <a:rPr b="1" i="1"/>
              <a:t>[letter designation within the table group]</a:t>
            </a:r>
            <a:r>
              <a:rPr b="1"/>
              <a:t>/closest to the door/closest to the window).
</a:t>
            </a:r>
            <a:r>
              <a:rPr i="1"/>
              <a:t>•   [Students share with their partners/groups. When ~50% of the class is no longer discussing the content, bring everyone back together.]
</a:t>
            </a:r>
            <a:r>
              <a:t>•   I’m going to </a:t>
            </a:r>
            <a:r>
              <a:rPr b="1"/>
              <a:t>(call on some students randomly/call on one person with each group </a:t>
            </a:r>
            <a:r>
              <a:rPr b="1" i="1"/>
              <a:t>[perhaps using one of the “Goes 1ˢᵗ” designations]/</a:t>
            </a:r>
            <a:r>
              <a:rPr b="1"/>
              <a:t>have everyone write down their response).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  <a:p>
            <a:pPr>
              <a:defRPr b="1" u="sng"/>
            </a:pPr>
            <a:r>
              <a:t>Script:</a:t>
            </a:r>
          </a:p>
          <a:p>
            <a:r>
              <a:t>•   Class, let’s pronounce this word out loud: </a:t>
            </a:r>
            <a:r>
              <a:rPr b="1"/>
              <a:t>(read vocabulary word out loud slowly).
</a:t>
            </a:r>
            <a:r>
              <a:t>•   Can everyone </a:t>
            </a:r>
            <a:r>
              <a:rPr b="1"/>
              <a:t>(raise a thumb/stand up/raise your hand/put your hand on your head)</a:t>
            </a:r>
            <a:r>
              <a:t>? Think about this question, when you are ready to answer this question, </a:t>
            </a:r>
            <a:r>
              <a:rPr b="1"/>
              <a:t>(lower your hand/sit down).
</a:t>
            </a:r>
            <a:r>
              <a:t>•   You are going to share with </a:t>
            </a:r>
            <a:r>
              <a:rPr b="1"/>
              <a:t>(shoulder partner/table group/away partner)</a:t>
            </a:r>
            <a:r>
              <a:t> The person in your group that will go first is the person </a:t>
            </a:r>
            <a:r>
              <a:rPr b="1"/>
              <a:t>(with the longest hair/with the shortest hair/with the brightest shirt/with the darkest
     shirt/</a:t>
            </a:r>
            <a:r>
              <a:rPr b="1" i="1"/>
              <a:t>[letter designation within the table group]</a:t>
            </a:r>
            <a:r>
              <a:rPr b="1"/>
              <a:t>/closest to the door/closest to the window).
</a:t>
            </a:r>
            <a:r>
              <a:rPr i="1"/>
              <a:t>•   [Students share with their partners/groups. When ~50% of the class is no longer discussing the content, bring everyone back together.]
</a:t>
            </a:r>
            <a:r>
              <a:t>•   I’m going to </a:t>
            </a:r>
            <a:r>
              <a:rPr b="1"/>
              <a:t>(call on some students randomly/call on one person with each group </a:t>
            </a:r>
            <a:r>
              <a:rPr b="1" i="1"/>
              <a:t>[perhaps using one of the “Goes 1ˢᵗ” designations]/</a:t>
            </a:r>
            <a:r>
              <a:rPr b="1"/>
              <a:t>have everyone write down their response).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  <a:p>
            <a:pPr>
              <a:defRPr b="1" u="sng"/>
            </a:pPr>
            <a:r>
              <a:t>Script:</a:t>
            </a:r>
          </a:p>
          <a:p>
            <a:r>
              <a:t>•   Can everyone </a:t>
            </a:r>
            <a:r>
              <a:rPr b="1"/>
              <a:t>(raise a thumb/stand up/raise your hand/put your hand on your head)</a:t>
            </a:r>
            <a:r>
              <a:t>? Think about this question, when you are ready to answer this question, </a:t>
            </a:r>
            <a:r>
              <a:rPr b="1"/>
              <a:t>(lower your hand/sit down).
</a:t>
            </a:r>
            <a:r>
              <a:t>•   You are going to share with </a:t>
            </a:r>
            <a:r>
              <a:rPr b="1"/>
              <a:t>(shoulder partner/table group/away partner)</a:t>
            </a:r>
            <a:r>
              <a:t> The person in your group that will go first is the person </a:t>
            </a:r>
            <a:r>
              <a:rPr b="1"/>
              <a:t>(with the longest hair/with the shortest hair/with the brightest shirt/with the darkest
     shirt/</a:t>
            </a:r>
            <a:r>
              <a:rPr b="1" i="1"/>
              <a:t>[letter designation within the table group]</a:t>
            </a:r>
            <a:r>
              <a:rPr b="1"/>
              <a:t>/closest to the door/closest to the window).
</a:t>
            </a:r>
            <a:r>
              <a:rPr i="1"/>
              <a:t>•   [Students share with their partners/groups. When ~50% of the class is no longer discussing the content, bring everyone back together.]
</a:t>
            </a:r>
            <a:r>
              <a:t>•   I’m going to </a:t>
            </a:r>
            <a:r>
              <a:rPr b="1"/>
              <a:t>(call on some students randomly/call on one person with each group </a:t>
            </a:r>
            <a:r>
              <a:rPr b="1" i="1"/>
              <a:t>[perhaps using one of the “Goes 1ˢᵗ” designations]/</a:t>
            </a:r>
            <a:r>
              <a:rPr b="1"/>
              <a:t>have everyone write down their response).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  <a:p>
            <a:pPr>
              <a:defRPr b="1" u="sng"/>
            </a:pPr>
            <a:r>
              <a:t>Script:</a:t>
            </a:r>
          </a:p>
          <a:p>
            <a:r>
              <a:t>•   Can everyone </a:t>
            </a:r>
            <a:r>
              <a:rPr b="1"/>
              <a:t>(raise a thumb/stand up/raise your hand/put your hand on your head)</a:t>
            </a:r>
            <a:r>
              <a:t>? Think about this question, when you are ready to answer this question, </a:t>
            </a:r>
            <a:r>
              <a:rPr b="1"/>
              <a:t>(lower your hand/sit down).
</a:t>
            </a:r>
            <a:r>
              <a:t>•   You are going to share with </a:t>
            </a:r>
            <a:r>
              <a:rPr b="1"/>
              <a:t>(shoulder partner/table group/away partner)</a:t>
            </a:r>
            <a:r>
              <a:t> The person in your group that will go first is the person </a:t>
            </a:r>
            <a:r>
              <a:rPr b="1"/>
              <a:t>(with the longest hair/with the shortest hair/with the brightest shirt/with the darkest
     shirt/</a:t>
            </a:r>
            <a:r>
              <a:rPr b="1" i="1"/>
              <a:t>[letter designation within the table group]</a:t>
            </a:r>
            <a:r>
              <a:rPr b="1"/>
              <a:t>/closest to the door/closest to the window).
</a:t>
            </a:r>
            <a:r>
              <a:rPr i="1"/>
              <a:t>•   [Students share with their partners/groups. When ~50% of the class is no longer discussing the content, bring everyone back together.]
</a:t>
            </a:r>
            <a:r>
              <a:t>•   I’m going to </a:t>
            </a:r>
            <a:r>
              <a:rPr b="1"/>
              <a:t>(call on some students randomly/call on one person with each group </a:t>
            </a:r>
            <a:r>
              <a:rPr b="1" i="1"/>
              <a:t>[perhaps using one of the “Goes 1ˢᵗ” designations]/</a:t>
            </a:r>
            <a:r>
              <a:rPr b="1"/>
              <a:t>have everyone write down their response).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  <a:p>
            <a:pPr>
              <a:defRPr b="1" u="sng"/>
            </a:pPr>
            <a:r>
              <a:t>Script:</a:t>
            </a:r>
          </a:p>
          <a:p>
            <a:r>
              <a:t>•   Can everyone </a:t>
            </a:r>
            <a:r>
              <a:rPr b="1"/>
              <a:t>(raise a thumb/stand up/raise your hand/put your hand on your head)</a:t>
            </a:r>
            <a:r>
              <a:t>? Think about this question, when you are ready to answer this question, </a:t>
            </a:r>
            <a:r>
              <a:rPr b="1"/>
              <a:t>(lower your hand/sit down).
</a:t>
            </a:r>
            <a:r>
              <a:t>•   You are going to share with </a:t>
            </a:r>
            <a:r>
              <a:rPr b="1"/>
              <a:t>(shoulder partner/table group/away partner)</a:t>
            </a:r>
            <a:r>
              <a:t> The person in your group that will go first is the person </a:t>
            </a:r>
            <a:r>
              <a:rPr b="1"/>
              <a:t>(with the longest hair/with the shortest hair/with the brightest shirt/with the darkest
     shirt/</a:t>
            </a:r>
            <a:r>
              <a:rPr b="1" i="1"/>
              <a:t>[letter designation within the table group]</a:t>
            </a:r>
            <a:r>
              <a:rPr b="1"/>
              <a:t>/closest to the door/closest to the window).
</a:t>
            </a:r>
            <a:r>
              <a:rPr i="1"/>
              <a:t>•   [Students share with their partners/groups. When ~50% of the class is no longer discussing the content, bring everyone back together.]
</a:t>
            </a:r>
            <a:r>
              <a:t>•   I’m going to </a:t>
            </a:r>
            <a:r>
              <a:rPr b="1"/>
              <a:t>(call on some students randomly/call on one person with each group </a:t>
            </a:r>
            <a:r>
              <a:rPr b="1" i="1"/>
              <a:t>[perhaps using one of the “Goes 1ˢᵗ” designations]/</a:t>
            </a:r>
            <a:r>
              <a:rPr b="1"/>
              <a:t>have everyone write down their response).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  <a:p>
            <a:r>
              <a:t>For example, if the central word is “atom”, a student might:</a:t>
            </a:r>
          </a:p>
          <a:p>
            <a:r>
              <a:t>•   Make a connection to “proton” and write “atoms contain protons” next to the connecting line.
•   Make a connection to “molecule” and write “atoms make up molecules” next to the connecting line.
•   Make a connection to “matter” and write “atoms are the smallest units of matter” next to the connecting line.
•   Make a connection to “nucleus” and write “the center of an atom is the nucleus” next to the connecting line.
Alternatively, students can create a Vocab Connection Web (Teaching Science to English Learners by Fleenor and Beene, 2019, p.53) in which any connection can be made between any two words – there does not have a to a “central” word.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  <a:p>
            <a:r>
              <a:t>When students are finished, it is recommended that they share their paragraphs with a partner or group, with time afterwards to make any edits to their paragraphs.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image" Target="../media/image22.png"/><Relationship Id="rId21" Type="http://schemas.openxmlformats.org/officeDocument/2006/relationships/image" Target="../media/image16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6.png"/><Relationship Id="rId5" Type="http://schemas.openxmlformats.org/officeDocument/2006/relationships/image" Target="../media/image24.png"/><Relationship Id="rId15" Type="http://schemas.openxmlformats.org/officeDocument/2006/relationships/image" Target="../media/image10.png"/><Relationship Id="rId23" Type="http://schemas.openxmlformats.org/officeDocument/2006/relationships/image" Target="../media/image1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image" Target="../media/image23.png"/><Relationship Id="rId9" Type="http://schemas.openxmlformats.org/officeDocument/2006/relationships/image" Target="../media/image4.png"/><Relationship Id="rId14" Type="http://schemas.openxmlformats.org/officeDocument/2006/relationships/image" Target="../media/image9.pn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24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2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306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Warm-Up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Write down 5 things you notice in this image.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7373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I notice…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306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3" name="Picture 2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4901184"/>
            <a:ext cx="676656" cy="274320"/>
          </a:xfrm>
          <a:prstGeom prst="rect">
            <a:avLst/>
          </a:prstGeom>
        </p:spPr>
      </p:pic>
      <p:pic>
        <p:nvPicPr>
          <p:cNvPr id="8" name="Picture 7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6816" y="4791456"/>
            <a:ext cx="594360" cy="493776"/>
          </a:xfrm>
          <a:prstGeom prst="rect">
            <a:avLst/>
          </a:prstGeom>
        </p:spPr>
      </p:pic>
      <p:pic>
        <p:nvPicPr>
          <p:cNvPr id="9" name="Picture 8" descr="noun-hair-1505498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522976"/>
            <a:ext cx="274320" cy="274320"/>
          </a:xfrm>
          <a:prstGeom prst="rect">
            <a:avLst/>
          </a:prstGeom>
        </p:spPr>
      </p:pic>
      <p:pic>
        <p:nvPicPr>
          <p:cNvPr id="10" name="Picture 9" descr="noun-hair-150549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522976"/>
            <a:ext cx="228600" cy="228600"/>
          </a:xfrm>
          <a:prstGeom prst="rect">
            <a:avLst/>
          </a:prstGeom>
        </p:spPr>
      </p:pic>
      <p:pic>
        <p:nvPicPr>
          <p:cNvPr id="11" name="Picture 10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522976"/>
            <a:ext cx="274320" cy="274320"/>
          </a:xfrm>
          <a:prstGeom prst="rect">
            <a:avLst/>
          </a:prstGeom>
        </p:spPr>
      </p:pic>
      <p:pic>
        <p:nvPicPr>
          <p:cNvPr id="12" name="Picture 11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522976"/>
            <a:ext cx="274320" cy="274320"/>
          </a:xfrm>
          <a:prstGeom prst="rect">
            <a:avLst/>
          </a:prstGeom>
        </p:spPr>
      </p:pic>
      <p:pic>
        <p:nvPicPr>
          <p:cNvPr id="13" name="Picture 12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522976"/>
            <a:ext cx="274320" cy="274320"/>
          </a:xfrm>
          <a:prstGeom prst="rect">
            <a:avLst/>
          </a:prstGeom>
        </p:spPr>
      </p:pic>
      <p:pic>
        <p:nvPicPr>
          <p:cNvPr id="14" name="Picture 13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522976"/>
            <a:ext cx="274320" cy="274320"/>
          </a:xfrm>
          <a:prstGeom prst="rect">
            <a:avLst/>
          </a:prstGeom>
        </p:spPr>
      </p:pic>
      <p:pic>
        <p:nvPicPr>
          <p:cNvPr id="15" name="Picture 14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6217920"/>
            <a:ext cx="457200" cy="457200"/>
          </a:xfrm>
          <a:prstGeom prst="rect">
            <a:avLst/>
          </a:prstGeom>
        </p:spPr>
      </p:pic>
      <p:pic>
        <p:nvPicPr>
          <p:cNvPr id="16" name="Picture 15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6190488"/>
            <a:ext cx="713232" cy="512064"/>
          </a:xfrm>
          <a:prstGeom prst="rect">
            <a:avLst/>
          </a:prstGeom>
        </p:spPr>
      </p:pic>
      <p:pic>
        <p:nvPicPr>
          <p:cNvPr id="17" name="Picture 16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6217920"/>
            <a:ext cx="457200" cy="457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Signal: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12264" y="54772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4855464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Share: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495544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Goes 1ˢᵗ: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626364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Assess:</a:t>
            </a:r>
          </a:p>
        </p:txBody>
      </p:sp>
      <p:cxnSp>
        <p:nvCxnSpPr>
          <p:cNvPr id="23" name="Connector 22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5" name="Picture 24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2198" y="4791456"/>
            <a:ext cx="795528" cy="502920"/>
          </a:xfrm>
          <a:prstGeom prst="rect">
            <a:avLst/>
          </a:prstGeom>
        </p:spPr>
      </p:pic>
      <p:pic>
        <p:nvPicPr>
          <p:cNvPr id="26" name="Picture 25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42386" y="5522976"/>
            <a:ext cx="274320" cy="274320"/>
          </a:xfrm>
          <a:prstGeom prst="rect">
            <a:avLst/>
          </a:prstGeom>
        </p:spPr>
      </p:pic>
      <p:pic>
        <p:nvPicPr>
          <p:cNvPr id="27" name="Picture 26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0768" y="6181344"/>
            <a:ext cx="569976" cy="54864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Observational Question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What is the purpose of a pupa?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The purpose of a pupa is...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304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3" name="Picture 2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4901184"/>
            <a:ext cx="676656" cy="274320"/>
          </a:xfrm>
          <a:prstGeom prst="rect">
            <a:avLst/>
          </a:prstGeom>
        </p:spPr>
      </p:pic>
      <p:pic>
        <p:nvPicPr>
          <p:cNvPr id="8" name="Picture 7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6816" y="4791456"/>
            <a:ext cx="594360" cy="493776"/>
          </a:xfrm>
          <a:prstGeom prst="rect">
            <a:avLst/>
          </a:prstGeom>
        </p:spPr>
      </p:pic>
      <p:pic>
        <p:nvPicPr>
          <p:cNvPr id="9" name="Picture 8" descr="noun-hair-1505498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522976"/>
            <a:ext cx="274320" cy="274320"/>
          </a:xfrm>
          <a:prstGeom prst="rect">
            <a:avLst/>
          </a:prstGeom>
        </p:spPr>
      </p:pic>
      <p:pic>
        <p:nvPicPr>
          <p:cNvPr id="10" name="Picture 9" descr="noun-hair-150549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522976"/>
            <a:ext cx="228600" cy="228600"/>
          </a:xfrm>
          <a:prstGeom prst="rect">
            <a:avLst/>
          </a:prstGeom>
        </p:spPr>
      </p:pic>
      <p:pic>
        <p:nvPicPr>
          <p:cNvPr id="11" name="Picture 10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522976"/>
            <a:ext cx="274320" cy="274320"/>
          </a:xfrm>
          <a:prstGeom prst="rect">
            <a:avLst/>
          </a:prstGeom>
        </p:spPr>
      </p:pic>
      <p:pic>
        <p:nvPicPr>
          <p:cNvPr id="12" name="Picture 11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522976"/>
            <a:ext cx="274320" cy="274320"/>
          </a:xfrm>
          <a:prstGeom prst="rect">
            <a:avLst/>
          </a:prstGeom>
        </p:spPr>
      </p:pic>
      <p:pic>
        <p:nvPicPr>
          <p:cNvPr id="13" name="Picture 12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522976"/>
            <a:ext cx="274320" cy="274320"/>
          </a:xfrm>
          <a:prstGeom prst="rect">
            <a:avLst/>
          </a:prstGeom>
        </p:spPr>
      </p:pic>
      <p:pic>
        <p:nvPicPr>
          <p:cNvPr id="14" name="Picture 13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522976"/>
            <a:ext cx="274320" cy="274320"/>
          </a:xfrm>
          <a:prstGeom prst="rect">
            <a:avLst/>
          </a:prstGeom>
        </p:spPr>
      </p:pic>
      <p:pic>
        <p:nvPicPr>
          <p:cNvPr id="15" name="Picture 14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6217920"/>
            <a:ext cx="457200" cy="457200"/>
          </a:xfrm>
          <a:prstGeom prst="rect">
            <a:avLst/>
          </a:prstGeom>
        </p:spPr>
      </p:pic>
      <p:pic>
        <p:nvPicPr>
          <p:cNvPr id="16" name="Picture 15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6190488"/>
            <a:ext cx="713232" cy="512064"/>
          </a:xfrm>
          <a:prstGeom prst="rect">
            <a:avLst/>
          </a:prstGeom>
        </p:spPr>
      </p:pic>
      <p:pic>
        <p:nvPicPr>
          <p:cNvPr id="17" name="Picture 16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6217920"/>
            <a:ext cx="457200" cy="457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Signal: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12264" y="54772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4855464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Share: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495544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Goes 1ˢᵗ: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626364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Assess:</a:t>
            </a:r>
          </a:p>
        </p:txBody>
      </p:sp>
      <p:cxnSp>
        <p:nvCxnSpPr>
          <p:cNvPr id="23" name="Connector 22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02536" y="4069080"/>
            <a:ext cx="466344" cy="365760"/>
          </a:xfrm>
          <a:prstGeom prst="rect">
            <a:avLst/>
          </a:prstGeom>
        </p:spPr>
      </p:pic>
      <p:pic>
        <p:nvPicPr>
          <p:cNvPr id="25" name="Picture 24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532" y="4791456"/>
            <a:ext cx="795528" cy="502920"/>
          </a:xfrm>
          <a:prstGeom prst="rect">
            <a:avLst/>
          </a:prstGeom>
        </p:spPr>
      </p:pic>
      <p:pic>
        <p:nvPicPr>
          <p:cNvPr id="26" name="Picture 25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522976"/>
            <a:ext cx="274320" cy="274320"/>
          </a:xfrm>
          <a:prstGeom prst="rect">
            <a:avLst/>
          </a:prstGeom>
        </p:spPr>
      </p:pic>
      <p:pic>
        <p:nvPicPr>
          <p:cNvPr id="27" name="Picture 26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0585" y="6181344"/>
            <a:ext cx="455295" cy="54864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Observational Question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What occurs during the process of metamorphosis?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During the process of metamorphosis, 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Signal: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Share: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Goes 1ˢᵗ: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Assess:</a:t>
            </a:r>
          </a:p>
        </p:txBody>
      </p:sp>
      <p:cxnSp>
        <p:nvCxnSpPr>
          <p:cNvPr id="7" name="Connector 6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368" y="1828800"/>
            <a:ext cx="466344" cy="365760"/>
          </a:xfrm>
          <a:prstGeom prst="rect">
            <a:avLst/>
          </a:prstGeom>
        </p:spPr>
      </p:pic>
      <p:pic>
        <p:nvPicPr>
          <p:cNvPr id="9" name="Picture 8" descr="bracket2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192" y="1755648"/>
            <a:ext cx="795528" cy="502920"/>
          </a:xfrm>
          <a:prstGeom prst="rect">
            <a:avLst/>
          </a:prstGeom>
        </p:spPr>
      </p:pic>
      <p:pic>
        <p:nvPicPr>
          <p:cNvPr id="10" name="Picture 9" descr="bracket3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6249" y="1865376"/>
            <a:ext cx="274320" cy="274320"/>
          </a:xfrm>
          <a:prstGeom prst="rect">
            <a:avLst/>
          </a:prstGeom>
        </p:spPr>
      </p:pic>
      <p:pic>
        <p:nvPicPr>
          <p:cNvPr id="11" name="Picture 10" descr="bracket4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2" name="Picture 11" descr="noun-thumbs-up-216924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3" name="Picture 12" descr="noun-stand-up-4058566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4" name="Picture 13" descr="noun-raise-hand-1471169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think-1730977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5072" y="1865376"/>
            <a:ext cx="676656" cy="274320"/>
          </a:xfrm>
          <a:prstGeom prst="rect">
            <a:avLst/>
          </a:prstGeom>
        </p:spPr>
      </p:pic>
      <p:pic>
        <p:nvPicPr>
          <p:cNvPr id="17" name="Picture 16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65776" y="1755648"/>
            <a:ext cx="594360" cy="493776"/>
          </a:xfrm>
          <a:prstGeom prst="rect">
            <a:avLst/>
          </a:prstGeom>
        </p:spPr>
      </p:pic>
      <p:pic>
        <p:nvPicPr>
          <p:cNvPr id="18" name="Picture 17" descr="noun-hair-1505498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9" name="Picture 18" descr="noun-hair-1505494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0" name="Picture 19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2" name="Picture 21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wheel-of-fortune-145400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5" name="Picture 24" descr="group_standup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6" name="Picture 25" descr="noun-write-1439720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S3047i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28" name="Picture 27" descr="S306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11887200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Relational Question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11887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How is a pupa important for metamorphosis?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1005840"/>
            <a:ext cx="11887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A pupa is important for metamorphosis because...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306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3" name="Picture 2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4901184"/>
            <a:ext cx="676656" cy="274320"/>
          </a:xfrm>
          <a:prstGeom prst="rect">
            <a:avLst/>
          </a:prstGeom>
        </p:spPr>
      </p:pic>
      <p:pic>
        <p:nvPicPr>
          <p:cNvPr id="8" name="Picture 7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6816" y="4791456"/>
            <a:ext cx="594360" cy="493776"/>
          </a:xfrm>
          <a:prstGeom prst="rect">
            <a:avLst/>
          </a:prstGeom>
        </p:spPr>
      </p:pic>
      <p:pic>
        <p:nvPicPr>
          <p:cNvPr id="9" name="Picture 8" descr="noun-hair-1505498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522976"/>
            <a:ext cx="274320" cy="274320"/>
          </a:xfrm>
          <a:prstGeom prst="rect">
            <a:avLst/>
          </a:prstGeom>
        </p:spPr>
      </p:pic>
      <p:pic>
        <p:nvPicPr>
          <p:cNvPr id="10" name="Picture 9" descr="noun-hair-150549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522976"/>
            <a:ext cx="228600" cy="228600"/>
          </a:xfrm>
          <a:prstGeom prst="rect">
            <a:avLst/>
          </a:prstGeom>
        </p:spPr>
      </p:pic>
      <p:pic>
        <p:nvPicPr>
          <p:cNvPr id="11" name="Picture 10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522976"/>
            <a:ext cx="274320" cy="274320"/>
          </a:xfrm>
          <a:prstGeom prst="rect">
            <a:avLst/>
          </a:prstGeom>
        </p:spPr>
      </p:pic>
      <p:pic>
        <p:nvPicPr>
          <p:cNvPr id="12" name="Picture 11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522976"/>
            <a:ext cx="274320" cy="274320"/>
          </a:xfrm>
          <a:prstGeom prst="rect">
            <a:avLst/>
          </a:prstGeom>
        </p:spPr>
      </p:pic>
      <p:pic>
        <p:nvPicPr>
          <p:cNvPr id="13" name="Picture 12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522976"/>
            <a:ext cx="274320" cy="274320"/>
          </a:xfrm>
          <a:prstGeom prst="rect">
            <a:avLst/>
          </a:prstGeom>
        </p:spPr>
      </p:pic>
      <p:pic>
        <p:nvPicPr>
          <p:cNvPr id="14" name="Picture 13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522976"/>
            <a:ext cx="274320" cy="274320"/>
          </a:xfrm>
          <a:prstGeom prst="rect">
            <a:avLst/>
          </a:prstGeom>
        </p:spPr>
      </p:pic>
      <p:pic>
        <p:nvPicPr>
          <p:cNvPr id="15" name="Picture 14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6217920"/>
            <a:ext cx="457200" cy="457200"/>
          </a:xfrm>
          <a:prstGeom prst="rect">
            <a:avLst/>
          </a:prstGeom>
        </p:spPr>
      </p:pic>
      <p:pic>
        <p:nvPicPr>
          <p:cNvPr id="16" name="Picture 15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6190488"/>
            <a:ext cx="713232" cy="512064"/>
          </a:xfrm>
          <a:prstGeom prst="rect">
            <a:avLst/>
          </a:prstGeom>
        </p:spPr>
      </p:pic>
      <p:pic>
        <p:nvPicPr>
          <p:cNvPr id="17" name="Picture 16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6217920"/>
            <a:ext cx="457200" cy="457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Signal: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12264" y="54772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4855464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Share: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495544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Goes 1ˢᵗ: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626364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Assess:</a:t>
            </a:r>
          </a:p>
        </p:txBody>
      </p:sp>
      <p:cxnSp>
        <p:nvCxnSpPr>
          <p:cNvPr id="23" name="Connector 22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bracket1_purpl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5" name="Picture 24" descr="bracket2_purpl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47088" y="4791456"/>
            <a:ext cx="795528" cy="502920"/>
          </a:xfrm>
          <a:prstGeom prst="rect">
            <a:avLst/>
          </a:prstGeom>
        </p:spPr>
      </p:pic>
      <p:pic>
        <p:nvPicPr>
          <p:cNvPr id="26" name="Picture 25" descr="bracket3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522976"/>
            <a:ext cx="274320" cy="274320"/>
          </a:xfrm>
          <a:prstGeom prst="rect">
            <a:avLst/>
          </a:prstGeom>
        </p:spPr>
      </p:pic>
      <p:pic>
        <p:nvPicPr>
          <p:cNvPr id="27" name="Picture 26" descr="bracket4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6181344"/>
            <a:ext cx="786384" cy="54864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Relational Question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How is a pupa important for metamorphosis?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A pupa is important for metamorphosis because...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306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3" name="Picture 2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4901184"/>
            <a:ext cx="676656" cy="274320"/>
          </a:xfrm>
          <a:prstGeom prst="rect">
            <a:avLst/>
          </a:prstGeom>
        </p:spPr>
      </p:pic>
      <p:pic>
        <p:nvPicPr>
          <p:cNvPr id="8" name="Picture 7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6816" y="4791456"/>
            <a:ext cx="594360" cy="493776"/>
          </a:xfrm>
          <a:prstGeom prst="rect">
            <a:avLst/>
          </a:prstGeom>
        </p:spPr>
      </p:pic>
      <p:pic>
        <p:nvPicPr>
          <p:cNvPr id="9" name="Picture 8" descr="noun-hair-1505498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522976"/>
            <a:ext cx="274320" cy="274320"/>
          </a:xfrm>
          <a:prstGeom prst="rect">
            <a:avLst/>
          </a:prstGeom>
        </p:spPr>
      </p:pic>
      <p:pic>
        <p:nvPicPr>
          <p:cNvPr id="10" name="Picture 9" descr="noun-hair-150549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522976"/>
            <a:ext cx="228600" cy="228600"/>
          </a:xfrm>
          <a:prstGeom prst="rect">
            <a:avLst/>
          </a:prstGeom>
        </p:spPr>
      </p:pic>
      <p:pic>
        <p:nvPicPr>
          <p:cNvPr id="11" name="Picture 10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522976"/>
            <a:ext cx="274320" cy="274320"/>
          </a:xfrm>
          <a:prstGeom prst="rect">
            <a:avLst/>
          </a:prstGeom>
        </p:spPr>
      </p:pic>
      <p:pic>
        <p:nvPicPr>
          <p:cNvPr id="12" name="Picture 11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522976"/>
            <a:ext cx="274320" cy="274320"/>
          </a:xfrm>
          <a:prstGeom prst="rect">
            <a:avLst/>
          </a:prstGeom>
        </p:spPr>
      </p:pic>
      <p:pic>
        <p:nvPicPr>
          <p:cNvPr id="13" name="Picture 12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522976"/>
            <a:ext cx="274320" cy="274320"/>
          </a:xfrm>
          <a:prstGeom prst="rect">
            <a:avLst/>
          </a:prstGeom>
        </p:spPr>
      </p:pic>
      <p:pic>
        <p:nvPicPr>
          <p:cNvPr id="14" name="Picture 13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522976"/>
            <a:ext cx="274320" cy="274320"/>
          </a:xfrm>
          <a:prstGeom prst="rect">
            <a:avLst/>
          </a:prstGeom>
        </p:spPr>
      </p:pic>
      <p:pic>
        <p:nvPicPr>
          <p:cNvPr id="15" name="Picture 14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6217920"/>
            <a:ext cx="457200" cy="457200"/>
          </a:xfrm>
          <a:prstGeom prst="rect">
            <a:avLst/>
          </a:prstGeom>
        </p:spPr>
      </p:pic>
      <p:pic>
        <p:nvPicPr>
          <p:cNvPr id="16" name="Picture 15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6190488"/>
            <a:ext cx="713232" cy="512064"/>
          </a:xfrm>
          <a:prstGeom prst="rect">
            <a:avLst/>
          </a:prstGeom>
        </p:spPr>
      </p:pic>
      <p:pic>
        <p:nvPicPr>
          <p:cNvPr id="17" name="Picture 16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6217920"/>
            <a:ext cx="457200" cy="457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Signal: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12264" y="54772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4855464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Share: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495544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Goes 1ˢᵗ: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626364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Assess:</a:t>
            </a:r>
          </a:p>
        </p:txBody>
      </p:sp>
      <p:cxnSp>
        <p:nvCxnSpPr>
          <p:cNvPr id="23" name="Connector 22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bracket1_blu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5" name="Picture 24" descr="bracket2_blu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47088" y="4791456"/>
            <a:ext cx="795528" cy="502920"/>
          </a:xfrm>
          <a:prstGeom prst="rect">
            <a:avLst/>
          </a:prstGeom>
        </p:spPr>
      </p:pic>
      <p:pic>
        <p:nvPicPr>
          <p:cNvPr id="26" name="Picture 25" descr="bracket3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25979" y="5522976"/>
            <a:ext cx="274320" cy="274320"/>
          </a:xfrm>
          <a:prstGeom prst="rect">
            <a:avLst/>
          </a:prstGeom>
        </p:spPr>
      </p:pic>
      <p:pic>
        <p:nvPicPr>
          <p:cNvPr id="27" name="Picture 26" descr="bracket4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59" y="6181344"/>
            <a:ext cx="626363" cy="54864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Inferential Question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Why do you think it’s important for pupae to be strong and thick?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It is important for pupae to be strong and thick because...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306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Extension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Make a word map connecting </a:t>
            </a:r>
            <a:r>
              <a:rPr b="1">
                <a:solidFill>
                  <a:srgbClr val="7030A0"/>
                </a:solidFill>
              </a:rPr>
              <a:t>pupa</a:t>
            </a:r>
            <a:r>
              <a:t> to 3-5 other vocabulary words.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solidFill>
                  <a:srgbClr val="0070C0"/>
                </a:solidFill>
              </a:defRPr>
            </a:pPr>
            <a:r>
              <a:t>Next to each connecting line, describe how the two words are related.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Work with a partner or share your word map with a partner when you finish.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" y="6565392"/>
            <a:ext cx="3191256" cy="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i="0"/>
            </a:pPr>
            <a:r>
              <a:t>Copyright © 2022 Seidlitz Education, LLC.</a:t>
            </a:r>
          </a:p>
        </p:txBody>
      </p:sp>
      <p:cxnSp>
        <p:nvCxnSpPr>
          <p:cNvPr id="10" name="Connector 9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 w="889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or 10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 w="889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or 11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 w="889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 w="889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oval_bei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3440" y="649224"/>
            <a:ext cx="1837943" cy="960120"/>
          </a:xfrm>
          <a:prstGeom prst="rect">
            <a:avLst/>
          </a:prstGeom>
        </p:spPr>
      </p:pic>
      <p:pic>
        <p:nvPicPr>
          <p:cNvPr id="15" name="Picture 14" descr="oval_yello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6024" y="649224"/>
            <a:ext cx="1837943" cy="960120"/>
          </a:xfrm>
          <a:prstGeom prst="rect">
            <a:avLst/>
          </a:prstGeom>
        </p:spPr>
      </p:pic>
      <p:pic>
        <p:nvPicPr>
          <p:cNvPr id="16" name="Picture 15" descr="oval_blu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3440" y="5596128"/>
            <a:ext cx="1837943" cy="960120"/>
          </a:xfrm>
          <a:prstGeom prst="rect">
            <a:avLst/>
          </a:prstGeom>
        </p:spPr>
      </p:pic>
      <p:pic>
        <p:nvPicPr>
          <p:cNvPr id="17" name="Picture 16" descr="oval_green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6024" y="5596128"/>
            <a:ext cx="1837943" cy="9601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61304" y="1563624"/>
            <a:ext cx="1828800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i="1"/>
            </a:pPr>
            <a:r>
              <a:t>is related because…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61304" y="5294376"/>
            <a:ext cx="1828800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i="1"/>
            </a:pPr>
            <a:r>
              <a:t>is related because…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259568" y="5294376"/>
            <a:ext cx="1828800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i="1"/>
            </a:pPr>
            <a:r>
              <a:t>is related because…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59568" y="1563624"/>
            <a:ext cx="1828800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i="1"/>
            </a:pPr>
            <a:r>
              <a:t>is related because…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306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Extension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Write a paragraph describing </a:t>
            </a:r>
            <a:r>
              <a:rPr b="1">
                <a:solidFill>
                  <a:srgbClr val="7030A0"/>
                </a:solidFill>
              </a:rPr>
              <a:t>pupa</a:t>
            </a:r>
            <a:r>
              <a:t>.
Include 3-5 other vocabulary words in your paragraph.</a:t>
            </a:r>
          </a:p>
        </p:txBody>
      </p:sp>
      <p:pic>
        <p:nvPicPr>
          <p:cNvPr id="5" name="Picture 4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1427</Words>
  <Application>Microsoft Office PowerPoint</Application>
  <PresentationFormat>Widescreen</PresentationFormat>
  <Paragraphs>76</Paragraphs>
  <Slides>8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Stephen Fleenor</cp:lastModifiedBy>
  <cp:revision>1</cp:revision>
  <dcterms:created xsi:type="dcterms:W3CDTF">2013-01-27T09:14:16Z</dcterms:created>
  <dcterms:modified xsi:type="dcterms:W3CDTF">2022-08-05T18:30:25Z</dcterms:modified>
  <cp:category/>
</cp:coreProperties>
</file>