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9.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7.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8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0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angle </a:t>
            </a:r>
            <a:r>
              <a:rPr b="1">
                <a:solidFill>
                  <a:srgbClr val="7030A0"/>
                </a:solidFill>
              </a:rPr>
              <a:t>vertex</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angle </a:t>
            </a:r>
            <a:r>
              <a:rPr b="1">
                <a:solidFill>
                  <a:srgbClr val="7030A0"/>
                </a:solidFill>
              </a:rPr>
              <a:t>vertex</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0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angle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angle</a:t>
            </a:r>
            <a:r>
              <a:t> is...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0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0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angle</a:t>
            </a:r>
            <a:r>
              <a:t> vertex related to an </a:t>
            </a:r>
            <a:r>
              <a:rPr b="1">
                <a:solidFill>
                  <a:srgbClr val="7030A0"/>
                </a:solidFill>
              </a:rPr>
              <a:t>angle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angle</a:t>
            </a:r>
            <a:r>
              <a:t> vertex is related to an </a:t>
            </a:r>
            <a:r>
              <a:rPr b="1">
                <a:solidFill>
                  <a:srgbClr val="7030A0"/>
                </a:solidFill>
              </a:rPr>
              <a:t>angle</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0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angle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angle</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0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0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angle</a:t>
            </a:r>
            <a:r>
              <a:t> vertex related to an </a:t>
            </a:r>
            <a:r>
              <a:rPr b="1">
                <a:solidFill>
                  <a:srgbClr val="7030A0"/>
                </a:solidFill>
              </a:rPr>
              <a:t>angle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angle</a:t>
            </a:r>
            <a:r>
              <a:t> vertex is related to an </a:t>
            </a:r>
            <a:r>
              <a:rPr b="1">
                <a:solidFill>
                  <a:srgbClr val="7030A0"/>
                </a:solidFill>
              </a:rPr>
              <a:t>angle</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0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angle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angle</a:t>
            </a:r>
            <a:r>
              <a:t> is...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8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protractor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protractor</a:t>
            </a:r>
            <a:r>
              <a:t> is...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it is important to know about </a:t>
            </a:r>
            <a:r>
              <a:rPr b="1" sz="2000">
                <a:solidFill>
                  <a:srgbClr val="7030A0"/>
                </a:solidFill>
              </a:rPr>
              <a:t>angle</a:t>
            </a:r>
            <a:r>
              <a:rPr b="1" sz="2000"/>
              <a:t> vertices when measuring </a:t>
            </a:r>
            <a:r>
              <a:rPr b="1" sz="2000">
                <a:solidFill>
                  <a:srgbClr val="7030A0"/>
                </a:solidFill>
              </a:rPr>
              <a:t>angle</a:t>
            </a:r>
            <a:r>
              <a:rPr b="1" sz="2000"/>
              <a:t>s with a </a:t>
            </a:r>
            <a:r>
              <a:rPr b="1" sz="2000">
                <a:solidFill>
                  <a:srgbClr val="7030A0"/>
                </a:solidFill>
              </a:rPr>
              <a:t>protractor</a:t>
            </a:r>
            <a:r>
              <a:rPr b="1" sz="2000"/>
              <a:t>? </a:t>
            </a:r>
          </a:p>
        </p:txBody>
      </p:sp>
      <p:sp>
        <p:nvSpPr>
          <p:cNvPr id="5" name="TextBox 4"/>
          <p:cNvSpPr txBox="1"/>
          <p:nvPr/>
        </p:nvSpPr>
        <p:spPr>
          <a:xfrm>
            <a:off x="0" y="1490472"/>
            <a:ext cx="5751576" cy="923544"/>
          </a:xfrm>
          <a:prstGeom prst="rect">
            <a:avLst/>
          </a:prstGeom>
          <a:noFill/>
        </p:spPr>
        <p:txBody>
          <a:bodyPr wrap="square">
            <a:spAutoFit/>
          </a:bodyPr>
          <a:lstStyle/>
          <a:p>
            <a:r>
              <a:rPr i="1"/>
              <a:t>I think it is important to know about </a:t>
            </a:r>
            <a:r>
              <a:rPr b="1" sz="2000" i="1">
                <a:solidFill>
                  <a:srgbClr val="7030A0"/>
                </a:solidFill>
              </a:rPr>
              <a:t>angle</a:t>
            </a:r>
            <a:r>
              <a:rPr i="1"/>
              <a:t> vertices when measuring </a:t>
            </a:r>
            <a:r>
              <a:rPr b="1" sz="2000" i="1">
                <a:solidFill>
                  <a:srgbClr val="7030A0"/>
                </a:solidFill>
              </a:rPr>
              <a:t>angle</a:t>
            </a:r>
            <a:r>
              <a:rPr i="1"/>
              <a:t>s with a </a:t>
            </a:r>
            <a:r>
              <a:rPr b="1" sz="2000" i="1">
                <a:solidFill>
                  <a:srgbClr val="7030A0"/>
                </a:solidFill>
              </a:rPr>
              <a:t>protractor</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400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4004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4004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M4087w.png"/>
          <p:cNvPicPr>
            <a:picLocks noChangeAspect="1"/>
          </p:cNvPicPr>
          <p:nvPr/>
        </p:nvPicPr>
        <p:blipFill>
          <a:blip r:embed="rId6"/>
          <a:stretch>
            <a:fillRect/>
          </a:stretch>
        </p:blipFill>
        <p:spPr>
          <a:xfrm>
            <a:off x="6089904" y="9144"/>
            <a:ext cx="3054096" cy="2286000"/>
          </a:xfrm>
          <a:prstGeom prst="rect">
            <a:avLst/>
          </a:prstGeom>
        </p:spPr>
      </p:pic>
      <p:pic>
        <p:nvPicPr>
          <p:cNvPr id="11" name="Picture 10"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2" name="Picture 11"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3" name="Picture 12"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4" name="Picture 13"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5" name="Picture 14"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6" name="Picture 15"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7" name="TextBox 16"/>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8" name="TextBox 17"/>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9" name="TextBox 18"/>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20" name="TextBox 19"/>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0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 is important to know about </a:t>
            </a:r>
            <a:r>
              <a:rPr b="1">
                <a:solidFill>
                  <a:srgbClr val="7030A0"/>
                </a:solidFill>
              </a:rPr>
              <a:t>angle</a:t>
            </a:r>
            <a:r>
              <a:t> vertices when measuring </a:t>
            </a:r>
            <a:r>
              <a:rPr b="1">
                <a:solidFill>
                  <a:srgbClr val="7030A0"/>
                </a:solidFill>
              </a:rPr>
              <a:t>angle</a:t>
            </a:r>
            <a:r>
              <a:t>s with a </a:t>
            </a:r>
            <a:r>
              <a:rPr b="1">
                <a:solidFill>
                  <a:srgbClr val="7030A0"/>
                </a:solidFill>
              </a:rPr>
              <a:t>protractor</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 is important to know about </a:t>
            </a:r>
            <a:r>
              <a:rPr b="1">
                <a:solidFill>
                  <a:srgbClr val="7030A0"/>
                </a:solidFill>
              </a:rPr>
              <a:t>angle</a:t>
            </a:r>
            <a:r>
              <a:t> vertices when measuring </a:t>
            </a:r>
            <a:r>
              <a:rPr b="1">
                <a:solidFill>
                  <a:srgbClr val="7030A0"/>
                </a:solidFill>
              </a:rPr>
              <a:t>angle</a:t>
            </a:r>
            <a:r>
              <a:t>s with a </a:t>
            </a:r>
            <a:r>
              <a:rPr b="1">
                <a:solidFill>
                  <a:srgbClr val="7030A0"/>
                </a:solidFill>
              </a:rPr>
              <a:t>protractor</a:t>
            </a:r>
            <a:r>
              <a:t> because...</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vertex/vertices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vertex/vertices</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vertex/vertices</a:t>
            </a:r>
            <a:r>
              <a:rPr sz="2000"/>
              <a:t>
• My visual is…
• It relates to what I’ve learned about </a:t>
            </a:r>
            <a:r>
              <a:rPr b="1" sz="2000">
                <a:solidFill>
                  <a:srgbClr val="7030A0"/>
                </a:solidFill>
              </a:rPr>
              <a:t>vertex/vertices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vertex/vertices</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vertex/vertices.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0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0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0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0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vertex/vertices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4004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4004i.png"/>
          <p:cNvPicPr>
            <a:picLocks noChangeAspect="1"/>
          </p:cNvPicPr>
          <p:nvPr/>
        </p:nvPicPr>
        <p:blipFill>
          <a:blip r:embed="rId9"/>
          <a:stretch>
            <a:fillRect/>
          </a:stretch>
        </p:blipFill>
        <p:spPr>
          <a:xfrm>
            <a:off x="9537192" y="658368"/>
            <a:ext cx="1438656" cy="1078992"/>
          </a:xfrm>
          <a:prstGeom prst="rect">
            <a:avLst/>
          </a:prstGeom>
        </p:spPr>
      </p:pic>
      <p:pic>
        <p:nvPicPr>
          <p:cNvPr id="22" name="Picture 21" descr="M4087i.png"/>
          <p:cNvPicPr>
            <a:picLocks noChangeAspect="1"/>
          </p:cNvPicPr>
          <p:nvPr/>
        </p:nvPicPr>
        <p:blipFill>
          <a:blip r:embed="rId10"/>
          <a:stretch>
            <a:fillRect/>
          </a:stretch>
        </p:blipFill>
        <p:spPr>
          <a:xfrm>
            <a:off x="9537192" y="5559552"/>
            <a:ext cx="1438656"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vertex/vertices...</a:t>
            </a:r>
            <a:r>
              <a:rPr i="1"/>
              <a:t>
From this visual, I can infer… </a:t>
            </a:r>
            <a:r>
              <a:rPr i="0"/>
              <a:t>(use </a:t>
            </a:r>
            <a:r>
              <a:rPr b="1">
                <a:solidFill>
                  <a:srgbClr val="7030A0"/>
                </a:solidFill>
              </a:rPr>
              <a:t>vertex/vertices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vertex/vertices</a:t>
            </a:r>
            <a:r>
              <a:t>.
Include 3-5 other vocabulary words in your paragraph. You may include the following stems:​
</a:t>
            </a:r>
            <a:r>
              <a:rPr i="1"/>
              <a:t>•   An angle </a:t>
            </a:r>
            <a:r>
              <a:rPr i="1" b="1">
                <a:solidFill>
                  <a:srgbClr val="7030A0"/>
                </a:solidFill>
              </a:rPr>
              <a:t>vertex</a:t>
            </a:r>
            <a:r>
              <a:rPr i="1"/>
              <a:t> is...
</a:t>
            </a:r>
            <a:r>
              <a:rPr i="1"/>
              <a:t>•   An </a:t>
            </a:r>
            <a:r>
              <a:rPr i="1" b="1">
                <a:solidFill>
                  <a:srgbClr val="7030A0"/>
                </a:solidFill>
              </a:rPr>
              <a:t>angle</a:t>
            </a:r>
            <a:r>
              <a:rPr i="1"/>
              <a:t> vertex is related to an </a:t>
            </a:r>
            <a:r>
              <a:rPr i="1" b="1">
                <a:solidFill>
                  <a:srgbClr val="7030A0"/>
                </a:solidFill>
              </a:rPr>
              <a:t>angle</a:t>
            </a:r>
            <a:r>
              <a:rPr i="1"/>
              <a:t> because...
</a:t>
            </a:r>
            <a:r>
              <a:rPr i="1"/>
              <a:t>•   I think it is important to know about </a:t>
            </a:r>
            <a:r>
              <a:rPr i="1" b="1">
                <a:solidFill>
                  <a:srgbClr val="7030A0"/>
                </a:solidFill>
              </a:rPr>
              <a:t>angle</a:t>
            </a:r>
            <a:r>
              <a:rPr i="1"/>
              <a:t> vertices when measuring </a:t>
            </a:r>
            <a:r>
              <a:rPr i="1" b="1">
                <a:solidFill>
                  <a:srgbClr val="7030A0"/>
                </a:solidFill>
              </a:rPr>
              <a:t>angle</a:t>
            </a:r>
            <a:r>
              <a:rPr i="1"/>
              <a:t>s with a </a:t>
            </a:r>
            <a:r>
              <a:rPr i="1" b="1">
                <a:solidFill>
                  <a:srgbClr val="7030A0"/>
                </a:solidFill>
              </a:rPr>
              <a:t>protractor</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400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vertex/vertices.</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it is important to know about angle vertices when measuring angles with a protractor? </a:t>
            </a:r>
            <a:r>
              <a:t>
</a:t>
            </a:r>
            <a:r>
              <a:rPr i="1"/>
              <a:t>I think it is important to know about angle vertices when measuring angles with a protractor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4005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4004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4004w.png"/>
          <p:cNvPicPr>
            <a:picLocks noChangeAspect="1"/>
          </p:cNvPicPr>
          <p:nvPr/>
        </p:nvPicPr>
        <p:blipFill>
          <a:blip r:embed="rId5"/>
          <a:stretch>
            <a:fillRect/>
          </a:stretch>
        </p:blipFill>
        <p:spPr>
          <a:xfrm>
            <a:off x="9144000" y="4572000"/>
            <a:ext cx="3054096" cy="2286000"/>
          </a:xfrm>
          <a:prstGeom prst="rect">
            <a:avLst/>
          </a:prstGeom>
        </p:spPr>
      </p:pic>
      <p:pic>
        <p:nvPicPr>
          <p:cNvPr id="11" name="Picture 10" descr="M4087w.png"/>
          <p:cNvPicPr>
            <a:picLocks noChangeAspect="1"/>
          </p:cNvPicPr>
          <p:nvPr/>
        </p:nvPicPr>
        <p:blipFill>
          <a:blip r:embed="rId6"/>
          <a:stretch>
            <a:fillRect/>
          </a:stretch>
        </p:blipFill>
        <p:spPr>
          <a:xfrm>
            <a:off x="6089904" y="9144"/>
            <a:ext cx="3054096" cy="2286000"/>
          </a:xfrm>
          <a:prstGeom prst="rect">
            <a:avLst/>
          </a:prstGeom>
        </p:spPr>
      </p:pic>
      <p:pic>
        <p:nvPicPr>
          <p:cNvPr id="12" name="Picture 11" descr="pacman.png"/>
          <p:cNvPicPr>
            <a:picLocks noChangeAspect="1"/>
          </p:cNvPicPr>
          <p:nvPr/>
        </p:nvPicPr>
        <p:blipFill>
          <a:blip r:embed="rId7"/>
          <a:stretch>
            <a:fillRect/>
          </a:stretch>
        </p:blipFill>
        <p:spPr>
          <a:xfrm>
            <a:off x="7360920" y="2642616"/>
            <a:ext cx="1199803" cy="689956"/>
          </a:xfrm>
          <a:prstGeom prst="rect">
            <a:avLst/>
          </a:prstGeom>
        </p:spPr>
      </p:pic>
      <p:pic>
        <p:nvPicPr>
          <p:cNvPr id="13" name="Picture 12" descr="bracket.png"/>
          <p:cNvPicPr>
            <a:picLocks noChangeAspect="1"/>
          </p:cNvPicPr>
          <p:nvPr/>
        </p:nvPicPr>
        <p:blipFill>
          <a:blip r:embed="rId8"/>
          <a:stretch>
            <a:fillRect/>
          </a:stretch>
        </p:blipFill>
        <p:spPr>
          <a:xfrm>
            <a:off x="5888736" y="2642616"/>
            <a:ext cx="969264" cy="758952"/>
          </a:xfrm>
          <a:prstGeom prst="rect">
            <a:avLst/>
          </a:prstGeom>
        </p:spPr>
      </p:pic>
      <p:pic>
        <p:nvPicPr>
          <p:cNvPr id="14" name="Picture 13"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it is important to know about </a:t>
            </a:r>
            <a:r>
              <a:rPr b="1" sz="2800">
                <a:solidFill>
                  <a:srgbClr val="7030A0"/>
                </a:solidFill>
              </a:rPr>
              <a:t>angle</a:t>
            </a:r>
            <a:r>
              <a:rPr b="1" sz="2800"/>
              <a:t> vertices when measuring </a:t>
            </a:r>
            <a:r>
              <a:rPr b="1" sz="2800">
                <a:solidFill>
                  <a:srgbClr val="7030A0"/>
                </a:solidFill>
              </a:rPr>
              <a:t>angle</a:t>
            </a:r>
            <a:r>
              <a:rPr b="1" sz="2800"/>
              <a:t>s with a </a:t>
            </a:r>
            <a:r>
              <a:rPr b="1" sz="2800">
                <a:solidFill>
                  <a:srgbClr val="7030A0"/>
                </a:solidFill>
              </a:rPr>
              <a:t>protractor</a:t>
            </a:r>
            <a:r>
              <a:rPr b="1" sz="2800"/>
              <a:t>?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400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4004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4004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M4087w.png"/>
          <p:cNvPicPr>
            <a:picLocks noChangeAspect="1"/>
          </p:cNvPicPr>
          <p:nvPr/>
        </p:nvPicPr>
        <p:blipFill>
          <a:blip r:embed="rId6"/>
          <a:stretch>
            <a:fillRect/>
          </a:stretch>
        </p:blipFill>
        <p:spPr>
          <a:xfrm>
            <a:off x="6089904" y="9144"/>
            <a:ext cx="3054096" cy="2286000"/>
          </a:xfrm>
          <a:prstGeom prst="rect">
            <a:avLst/>
          </a:prstGeom>
        </p:spPr>
      </p:pic>
      <p:pic>
        <p:nvPicPr>
          <p:cNvPr id="11" name="Picture 10"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0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0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0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