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6" Type="http://schemas.openxmlformats.org/officeDocument/2006/relationships/hyperlink" Target="https://thevisualnonglossary.com/admn/cd_interface/docs_generate/download_reading.php?file=Reading%20Passage_valor_de_posici%C3%B3n_M5e095.docx" TargetMode="External"/><Relationship Id="rId7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8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61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2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2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3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5.png"/><Relationship Id="rId9" Type="http://schemas.openxmlformats.org/officeDocument/2006/relationships/image" Target="../media/image46.png"/><Relationship Id="rId10" Type="http://schemas.openxmlformats.org/officeDocument/2006/relationships/image" Target="../media/image51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M5e09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5e10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redondeo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redondeo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M5e10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M5e09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redondeo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está relacionado con el </a:t>
            </a:r>
            <a:r>
              <a:rPr b="1">
                <a:solidFill>
                  <a:srgbClr val="7030A0"/>
                </a:solidFill>
              </a:rPr>
              <a:t>redondeo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Lee para descubrir cómo el </a:t>
            </a:r>
            <a:r>
              <a:rPr sz="1800" b="1" i="0">
                <a:solidFill>
                  <a:srgbClr val="7030A0"/>
                </a:solidFill>
              </a:rPr>
              <a:t>valor de posición </a:t>
            </a:r>
            <a:r>
              <a:rPr sz="1800" i="0"/>
              <a:t>ayuda a Jayla y Marcus a resolver un problema del mundo real.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Los dígitos en el número y en qué lugar están</a:t>
            </a:r>
          </a:p>
          <a:p>
            <a:r>
              <a:rPr i="0"/>
              <a:t>• </a:t>
            </a:r>
            <a:r>
              <a:rPr sz="1800" i="0"/>
              <a:t>Cómo la receta usa una medida decimal</a:t>
            </a:r>
          </a:p>
          <a:p>
            <a:r>
              <a:rPr i="0"/>
              <a:t>• </a:t>
            </a:r>
            <a:r>
              <a:rPr sz="1800" i="0"/>
              <a:t>Cómo el valor de posición les ayuda a entender la medida</a:t>
            </a:r>
          </a:p>
          <a:p>
            <a:r>
              <a:rPr i="0"/>
              <a:t>• </a:t>
            </a:r>
            <a:r>
              <a:rPr sz="1800" i="0"/>
              <a:t>Palabras que muestran razonamiento matemático o decisiones</a:t>
            </a:r>
          </a:p>
          <a:p>
            <a:r>
              <a:rPr i="0"/>
              <a:t>• </a:t>
            </a:r>
            <a:r>
              <a:rPr sz="1800" i="0"/>
              <a:t>La diferencia entre términos como </a:t>
            </a:r>
            <a:r>
              <a:rPr sz="1800" b="1" i="0">
                <a:solidFill>
                  <a:srgbClr val="7030A0"/>
                </a:solidFill>
              </a:rPr>
              <a:t>centena</a:t>
            </a:r>
            <a:r>
              <a:rPr sz="1800" i="0"/>
              <a:t> y </a:t>
            </a:r>
            <a:r>
              <a:rPr sz="1800" b="1" i="0">
                <a:solidFill>
                  <a:srgbClr val="7030A0"/>
                </a:solidFill>
              </a:rPr>
              <a:t>centésima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¿Por qué es útil entender el </a:t>
            </a:r>
            <a:r>
              <a:rPr sz="1800" b="1" i="0">
                <a:solidFill>
                  <a:srgbClr val="7030A0"/>
                </a:solidFill>
              </a:rPr>
              <a:t>valor de posición </a:t>
            </a:r>
            <a:r>
              <a:rPr sz="1800" i="0"/>
              <a:t>al trabajar con decimales en situaciones reales como hornear?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El </a:t>
            </a:r>
            <a:r>
              <a:rPr sz="1800" b="1" i="1">
                <a:solidFill>
                  <a:srgbClr val="7030A0"/>
                </a:solidFill>
              </a:rPr>
              <a:t>valor de posición</a:t>
            </a:r>
            <a:r>
              <a:rPr sz="1800" i="1"/>
              <a:t> es útil en la vida real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M5e09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5e04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puedes usar el </a:t>
            </a:r>
            <a:r>
              <a:rPr b="1" sz="2000">
                <a:solidFill>
                  <a:srgbClr val="7030A0"/>
                </a:solidFill>
              </a:rPr>
              <a:t>valor de posición</a:t>
            </a:r>
            <a:r>
              <a:rPr b="1" sz="2000"/>
              <a:t> para escribir un número en </a:t>
            </a:r>
            <a:r>
              <a:rPr b="1" sz="2000">
                <a:solidFill>
                  <a:srgbClr val="7030A0"/>
                </a:solidFill>
              </a:rPr>
              <a:t>notación desarrollada</a:t>
            </a:r>
            <a:r>
              <a:rPr b="1" sz="2000"/>
              <a:t>? ¿Puedes dar un ejemplo?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puedo usar el </a:t>
            </a:r>
            <a:r>
              <a:rPr b="1" sz="2000" i="1">
                <a:solidFill>
                  <a:srgbClr val="7030A0"/>
                </a:solidFill>
              </a:rPr>
              <a:t>valor de posición</a:t>
            </a:r>
            <a:r>
              <a:rPr i="1"/>
              <a:t> para escribir un número en </a:t>
            </a:r>
            <a:r>
              <a:rPr b="1" sz="2000" i="1">
                <a:solidFill>
                  <a:srgbClr val="7030A0"/>
                </a:solidFill>
              </a:rPr>
              <a:t>notación desarrollada</a:t>
            </a:r>
            <a:r>
              <a:rPr i="1"/>
              <a:t> por... un ejemplo es...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M5e09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M5e10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M5e04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5e09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puedes usar 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para escribir un número en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? ¿Puedes dar un ejemplo?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puedo usar 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para escribir un número en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 por... un ejemplo es...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valor de posición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valor de posición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valor de posición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valor de posición.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5e09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5e09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M5e10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M5e04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valor de posición...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valor de posición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valor de posición</a:t>
            </a:r>
            <a:r>
              <a:rPr i="1"/>
              <a:t> está relacionado con el </a:t>
            </a:r>
            <a:r>
              <a:rPr i="1" b="1">
                <a:solidFill>
                  <a:srgbClr val="7030A0"/>
                </a:solidFill>
              </a:rPr>
              <a:t>redondeo</a:t>
            </a:r>
            <a:r>
              <a:rPr i="1"/>
              <a:t> porque...
</a:t>
            </a:r>
            <a:r>
              <a:rPr i="1"/>
              <a:t>•   Yo puedo usar el </a:t>
            </a:r>
            <a:r>
              <a:rPr i="1" b="1">
                <a:solidFill>
                  <a:srgbClr val="7030A0"/>
                </a:solidFill>
              </a:rPr>
              <a:t>valor de posición</a:t>
            </a:r>
            <a:r>
              <a:rPr i="1"/>
              <a:t> para escribir un número en </a:t>
            </a:r>
            <a:r>
              <a:rPr i="1" b="1">
                <a:solidFill>
                  <a:srgbClr val="7030A0"/>
                </a:solidFill>
              </a:rPr>
              <a:t>notación desarrollada</a:t>
            </a:r>
            <a:r>
              <a:rPr i="1"/>
              <a:t> por... un ejemplo es...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M5e09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valor de posición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¿Cómo puedes usar el </a:t>
            </a:r>
            <a:r>
              <a:rPr b="1" sz="1800">
                <a:solidFill>
                  <a:srgbClr val="7030A0"/>
                </a:solidFill>
              </a:rPr>
              <a:t>valor de posición</a:t>
            </a:r>
            <a:r>
              <a:t> para escribir un número en </a:t>
            </a:r>
            <a:r>
              <a:rPr b="1" sz="1800">
                <a:solidFill>
                  <a:srgbClr val="7030A0"/>
                </a:solidFill>
              </a:rPr>
              <a:t>notación desarrollada</a:t>
            </a:r>
            <a:r>
              <a:t>? ¿Puedes dar un ejemplo?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puedo usar el </a:t>
            </a:r>
            <a:r>
              <a:rPr b="1" sz="1800" i="1">
                <a:solidFill>
                  <a:srgbClr val="7030A0"/>
                </a:solidFill>
              </a:rPr>
              <a:t>valor de posición</a:t>
            </a:r>
            <a:r>
              <a:rPr i="1"/>
              <a:t> para escribir un número en </a:t>
            </a:r>
            <a:r>
              <a:rPr b="1" sz="1800" i="1">
                <a:solidFill>
                  <a:srgbClr val="7030A0"/>
                </a:solidFill>
              </a:rPr>
              <a:t>notación desarrollada</a:t>
            </a:r>
            <a:r>
              <a:rPr i="1"/>
              <a:t> por... un ejemplo es...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usar el </a:t>
            </a:r>
            <a:r>
              <a:rPr sz="2400" b="1" i="0">
                <a:solidFill>
                  <a:srgbClr val="7030A0"/>
                </a:solidFill>
              </a:rPr>
              <a:t>valor de posición</a:t>
            </a:r>
            <a:r>
              <a:rPr sz="2400" i="0"/>
              <a:t> para representar números hasta las </a:t>
            </a:r>
            <a:r>
              <a:rPr sz="2400" b="1" i="0">
                <a:solidFill>
                  <a:srgbClr val="7030A0"/>
                </a:solidFill>
              </a:rPr>
              <a:t>milésimas</a:t>
            </a:r>
            <a:r>
              <a:rPr sz="2400" i="0"/>
              <a:t> usando </a:t>
            </a:r>
            <a:r>
              <a:rPr sz="2400" b="1" i="0">
                <a:solidFill>
                  <a:srgbClr val="7030A0"/>
                </a:solidFill>
              </a:rPr>
              <a:t>notación desarrollada</a:t>
            </a:r>
            <a:r>
              <a:rPr sz="2400" i="0"/>
              <a:t> y números.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M5e09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12" name="Picture 11" descr="M5e10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3" name="Picture 12" descr="M5e04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4" name="Picture 13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5" name="Picture 14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puedes usar el </a:t>
            </a:r>
            <a:r>
              <a:rPr b="1" sz="2800">
                <a:solidFill>
                  <a:srgbClr val="7030A0"/>
                </a:solidFill>
              </a:rPr>
              <a:t>valor de posición</a:t>
            </a:r>
            <a:r>
              <a:rPr b="1" sz="2800"/>
              <a:t> para escribir un número en </a:t>
            </a:r>
            <a:r>
              <a:rPr b="1" sz="2800">
                <a:solidFill>
                  <a:srgbClr val="7030A0"/>
                </a:solidFill>
              </a:rPr>
              <a:t>notación desarrollada</a:t>
            </a:r>
            <a:r>
              <a:rPr b="1" sz="2800"/>
              <a:t>? ¿Puedes dar un ejemplo?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M5e09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M5e10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M5e04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1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