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2.xml"/><Relationship Id="rId2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7.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8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non-linear function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non-linear function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constant rate of change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Constant rate of change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6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8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non-linear relationship</a:t>
            </a:r>
            <a:r>
              <a:t> different from </a:t>
            </a:r>
            <a:r>
              <a:rPr b="1">
                <a:solidFill>
                  <a:srgbClr val="7030A0"/>
                </a:solidFill>
              </a:rPr>
              <a:t>constant rate of change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non-linear relationship</a:t>
            </a:r>
            <a:r>
              <a:t> is different from </a:t>
            </a:r>
            <a:r>
              <a:rPr b="1">
                <a:solidFill>
                  <a:srgbClr val="7030A0"/>
                </a:solidFill>
              </a:rPr>
              <a:t>constant rate of change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slope</a:t>
            </a:r>
            <a:r>
              <a:t> of a graph?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slope</a:t>
            </a:r>
            <a:r>
              <a:t> of a graph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constant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constant</a:t>
            </a:r>
            <a:r>
              <a:t> is...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slope</a:t>
            </a:r>
            <a:r>
              <a:t> of a graph?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slope</a:t>
            </a:r>
            <a:r>
              <a:t> of a graph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non-linear functions</a:t>
            </a:r>
            <a:r>
              <a:rPr b="1" sz="2000"/>
              <a:t> do not have a </a:t>
            </a:r>
            <a:r>
              <a:rPr b="1" sz="2000">
                <a:solidFill>
                  <a:srgbClr val="7030A0"/>
                </a:solidFill>
              </a:rPr>
              <a:t>constant</a:t>
            </a:r>
            <a:r>
              <a:rPr b="1" sz="2000"/>
              <a:t> </a:t>
            </a:r>
            <a:r>
              <a:rPr b="1" sz="2000">
                <a:solidFill>
                  <a:srgbClr val="7030A0"/>
                </a:solidFill>
              </a:rPr>
              <a:t>slope</a:t>
            </a:r>
            <a:r>
              <a:rPr b="1" sz="2000"/>
              <a:t> when graphed?</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non-linear functions</a:t>
            </a:r>
            <a:r>
              <a:rPr i="1"/>
              <a:t> do not have a </a:t>
            </a:r>
            <a:r>
              <a:rPr b="1" sz="2000" i="1">
                <a:solidFill>
                  <a:srgbClr val="7030A0"/>
                </a:solidFill>
              </a:rPr>
              <a:t>constant</a:t>
            </a:r>
            <a:r>
              <a:rPr i="1"/>
              <a:t> </a:t>
            </a:r>
            <a:r>
              <a:rPr b="1" sz="2000" i="1">
                <a:solidFill>
                  <a:srgbClr val="7030A0"/>
                </a:solidFill>
              </a:rPr>
              <a:t>slope</a:t>
            </a:r>
            <a:r>
              <a:rPr i="1"/>
              <a:t> when graphed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8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6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66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M8091w.png"/>
          <p:cNvPicPr>
            <a:picLocks noChangeAspect="1"/>
          </p:cNvPicPr>
          <p:nvPr/>
        </p:nvPicPr>
        <p:blipFill>
          <a:blip r:embed="rId6"/>
          <a:stretch>
            <a:fillRect/>
          </a:stretch>
        </p:blipFill>
        <p:spPr>
          <a:xfrm>
            <a:off x="9144000" y="9144000"/>
            <a:ext cx="3054096" cy="2286000"/>
          </a:xfrm>
          <a:prstGeom prst="rect">
            <a:avLst/>
          </a:prstGeom>
        </p:spPr>
      </p:pic>
      <p:pic>
        <p:nvPicPr>
          <p:cNvPr id="12" name="Picture 11"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3" name="Picture 12"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4" name="Picture 13"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5" name="Picture 14"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6" name="Picture 15"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7" name="Picture 16"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8" name="TextBox 17"/>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9" name="TextBox 18"/>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20" name="TextBox 19"/>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1" name="TextBox 20"/>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8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non-linear functions</a:t>
            </a:r>
            <a:r>
              <a:t> do not have a </a:t>
            </a:r>
            <a:r>
              <a:rPr b="1">
                <a:solidFill>
                  <a:srgbClr val="7030A0"/>
                </a:solidFill>
              </a:rPr>
              <a:t>constant</a:t>
            </a:r>
            <a:r>
              <a:t> </a:t>
            </a:r>
            <a:r>
              <a:rPr b="1">
                <a:solidFill>
                  <a:srgbClr val="7030A0"/>
                </a:solidFill>
              </a:rPr>
              <a:t>slope</a:t>
            </a:r>
            <a:r>
              <a:t> when graphed?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non-linear functions</a:t>
            </a:r>
            <a:r>
              <a:t> do not have a </a:t>
            </a:r>
            <a:r>
              <a:rPr b="1">
                <a:solidFill>
                  <a:srgbClr val="7030A0"/>
                </a:solidFill>
              </a:rPr>
              <a:t>constant</a:t>
            </a:r>
            <a:r>
              <a:t> </a:t>
            </a:r>
            <a:r>
              <a:rPr b="1">
                <a:solidFill>
                  <a:srgbClr val="7030A0"/>
                </a:solidFill>
              </a:rPr>
              <a:t>slope</a:t>
            </a:r>
            <a:r>
              <a:t> when graphed because...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non-linear function/relationship</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500">
                <a:solidFill>
                  <a:srgbClr val="7030A0"/>
                </a:solidFill>
              </a:defRPr>
            </a:pPr>
            <a:r>
              <a:t>non-linear function/relationship</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non-linear function/relationship</a:t>
            </a:r>
            <a:r>
              <a:rPr sz="2000"/>
              <a:t>
• My visual is…
• It relates to what I’ve learned about </a:t>
            </a:r>
            <a:r>
              <a:rPr b="1" sz="2000">
                <a:solidFill>
                  <a:srgbClr val="7030A0"/>
                </a:solidFill>
              </a:rPr>
              <a:t>non-linear function/relationship</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500">
                <a:solidFill>
                  <a:srgbClr val="7030A0"/>
                </a:solidFill>
              </a:defRPr>
            </a:pPr>
            <a:r>
              <a:t>non-linear function/relationship</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non-linear function/relationship.</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8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8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non-linear function/relationship</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6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91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8066i.png"/>
          <p:cNvPicPr>
            <a:picLocks noChangeAspect="1"/>
          </p:cNvPicPr>
          <p:nvPr/>
        </p:nvPicPr>
        <p:blipFill>
          <a:blip r:embed="rId11"/>
          <a:stretch>
            <a:fillRect/>
          </a:stretch>
        </p:blipFill>
        <p:spPr>
          <a:xfrm>
            <a:off x="9537192" y="5559552"/>
            <a:ext cx="1438656" cy="1078992"/>
          </a:xfrm>
          <a:prstGeom prst="rect">
            <a:avLst/>
          </a:prstGeom>
        </p:spPr>
      </p:pic>
      <p:pic>
        <p:nvPicPr>
          <p:cNvPr id="23" name="Picture 22" descr="M8091i.png"/>
          <p:cNvPicPr>
            <a:picLocks noChangeAspect="1"/>
          </p:cNvPicPr>
          <p:nvPr/>
        </p:nvPicPr>
        <p:blipFill>
          <a:blip r:embed="rId10"/>
          <a:stretch>
            <a:fillRect/>
          </a:stretch>
        </p:blipFill>
        <p:spPr>
          <a:xfrm>
            <a:off x="4873752" y="5559552"/>
            <a:ext cx="1438656" cy="1078992"/>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non-linear function/relationship...</a:t>
            </a:r>
            <a:r>
              <a:rPr i="1"/>
              <a:t>
From this visual, I can infer… </a:t>
            </a:r>
            <a:r>
              <a:rPr i="0"/>
              <a:t>(use </a:t>
            </a:r>
            <a:r>
              <a:rPr b="1">
                <a:solidFill>
                  <a:srgbClr val="7030A0"/>
                </a:solidFill>
              </a:rPr>
              <a:t>non-linear function/relationship</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non-linear function/relationship</a:t>
            </a:r>
            <a:r>
              <a:t>.
Include 3-5 other vocabulary words in your paragraph. You may include the following stems:​
</a:t>
            </a:r>
            <a:r>
              <a:rPr i="1"/>
              <a:t>•   A </a:t>
            </a:r>
            <a:r>
              <a:rPr i="1" b="1">
                <a:solidFill>
                  <a:srgbClr val="7030A0"/>
                </a:solidFill>
              </a:rPr>
              <a:t>non-linear function</a:t>
            </a:r>
            <a:r>
              <a:rPr i="1"/>
              <a:t> is...
</a:t>
            </a:r>
            <a:r>
              <a:rPr i="1"/>
              <a:t>•   A </a:t>
            </a:r>
            <a:r>
              <a:rPr i="1" b="1">
                <a:solidFill>
                  <a:srgbClr val="7030A0"/>
                </a:solidFill>
              </a:rPr>
              <a:t>non-linear relationship</a:t>
            </a:r>
            <a:r>
              <a:rPr i="1"/>
              <a:t> is different from </a:t>
            </a:r>
            <a:r>
              <a:rPr i="1" b="1">
                <a:solidFill>
                  <a:srgbClr val="7030A0"/>
                </a:solidFill>
              </a:rPr>
              <a:t>constant rate of change</a:t>
            </a:r>
            <a:r>
              <a:rPr i="1"/>
              <a:t> because...
</a:t>
            </a:r>
            <a:r>
              <a:rPr i="1"/>
              <a:t>•   I think </a:t>
            </a:r>
            <a:r>
              <a:rPr i="1" b="1">
                <a:solidFill>
                  <a:srgbClr val="7030A0"/>
                </a:solidFill>
              </a:rPr>
              <a:t>non-linear functions</a:t>
            </a:r>
            <a:r>
              <a:rPr i="1"/>
              <a:t> do not have a </a:t>
            </a:r>
            <a:r>
              <a:rPr i="1" b="1">
                <a:solidFill>
                  <a:srgbClr val="7030A0"/>
                </a:solidFill>
              </a:rPr>
              <a:t>constant</a:t>
            </a:r>
            <a:r>
              <a:rPr i="1"/>
              <a:t> </a:t>
            </a:r>
            <a:r>
              <a:rPr i="1" b="1">
                <a:solidFill>
                  <a:srgbClr val="7030A0"/>
                </a:solidFill>
              </a:rPr>
              <a:t>slope</a:t>
            </a:r>
            <a:r>
              <a:rPr i="1"/>
              <a:t> when graphed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8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non-linear function/relationship.</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non-linear functions do not have a constant slope when graphed?</a:t>
            </a:r>
            <a:r>
              <a:t>
</a:t>
            </a:r>
            <a:r>
              <a:rPr i="1"/>
              <a:t>I think non-linear functions do not have a constant slope when graphed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8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6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9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8066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M8091w.png"/>
          <p:cNvPicPr>
            <a:picLocks noChangeAspect="1"/>
          </p:cNvPicPr>
          <p:nvPr/>
        </p:nvPicPr>
        <p:blipFill>
          <a:blip r:embed="rId6"/>
          <a:stretch>
            <a:fillRect/>
          </a:stretch>
        </p:blipFill>
        <p:spPr>
          <a:xfrm>
            <a:off x="9144000" y="9144000"/>
            <a:ext cx="3054096" cy="2286000"/>
          </a:xfrm>
          <a:prstGeom prst="rect">
            <a:avLst/>
          </a:prstGeom>
        </p:spPr>
      </p:pic>
      <p:pic>
        <p:nvPicPr>
          <p:cNvPr id="13" name="Picture 12" descr="pacman.png"/>
          <p:cNvPicPr>
            <a:picLocks noChangeAspect="1"/>
          </p:cNvPicPr>
          <p:nvPr/>
        </p:nvPicPr>
        <p:blipFill>
          <a:blip r:embed="rId8"/>
          <a:stretch>
            <a:fillRect/>
          </a:stretch>
        </p:blipFill>
        <p:spPr>
          <a:xfrm>
            <a:off x="7360920" y="2642616"/>
            <a:ext cx="1199803" cy="689956"/>
          </a:xfrm>
          <a:prstGeom prst="rect">
            <a:avLst/>
          </a:prstGeom>
        </p:spPr>
      </p:pic>
      <p:pic>
        <p:nvPicPr>
          <p:cNvPr id="14" name="Picture 13" descr="bracket.png"/>
          <p:cNvPicPr>
            <a:picLocks noChangeAspect="1"/>
          </p:cNvPicPr>
          <p:nvPr/>
        </p:nvPicPr>
        <p:blipFill>
          <a:blip r:embed="rId9"/>
          <a:stretch>
            <a:fillRect/>
          </a:stretch>
        </p:blipFill>
        <p:spPr>
          <a:xfrm>
            <a:off x="5888736" y="2642616"/>
            <a:ext cx="969264" cy="758952"/>
          </a:xfrm>
          <a:prstGeom prst="rect">
            <a:avLst/>
          </a:prstGeom>
        </p:spPr>
      </p:pic>
      <p:pic>
        <p:nvPicPr>
          <p:cNvPr id="15" name="Picture 14"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t>
            </a:r>
            <a:r>
              <a:rPr b="1" sz="2800">
                <a:solidFill>
                  <a:srgbClr val="7030A0"/>
                </a:solidFill>
              </a:rPr>
              <a:t>non-linear functions</a:t>
            </a:r>
            <a:r>
              <a:rPr b="1" sz="2800"/>
              <a:t> do not have a </a:t>
            </a:r>
            <a:r>
              <a:rPr b="1" sz="2800">
                <a:solidFill>
                  <a:srgbClr val="7030A0"/>
                </a:solidFill>
              </a:rPr>
              <a:t>constant</a:t>
            </a:r>
            <a:r>
              <a:rPr b="1" sz="2800"/>
              <a:t> </a:t>
            </a:r>
            <a:r>
              <a:rPr b="1" sz="2800">
                <a:solidFill>
                  <a:srgbClr val="7030A0"/>
                </a:solidFill>
              </a:rPr>
              <a:t>slope</a:t>
            </a:r>
            <a:r>
              <a:rPr b="1" sz="2800"/>
              <a:t> when graphed?</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8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6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66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M8091w.png"/>
          <p:cNvPicPr>
            <a:picLocks noChangeAspect="1"/>
          </p:cNvPicPr>
          <p:nvPr/>
        </p:nvPicPr>
        <p:blipFill>
          <a:blip r:embed="rId6"/>
          <a:stretch>
            <a:fillRect/>
          </a:stretch>
        </p:blipFill>
        <p:spPr>
          <a:xfrm>
            <a:off x="9144000" y="9144000"/>
            <a:ext cx="3054096" cy="2286000"/>
          </a:xfrm>
          <a:prstGeom prst="rect">
            <a:avLst/>
          </a:prstGeom>
        </p:spPr>
      </p:pic>
      <p:pic>
        <p:nvPicPr>
          <p:cNvPr id="12" name="Picture 11"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3" name="Picture 12"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4" name="Picture 13"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5" name="Picture 14"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6" name="Picture 15"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8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