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living</a:t>
            </a:r>
            <a:r>
              <a:t>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Living</a:t>
            </a:r>
            <a:r>
              <a:t> things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something is </a:t>
            </a:r>
            <a:r>
              <a:rPr b="1" sz="2000">
                <a:solidFill>
                  <a:srgbClr val="7030A0"/>
                </a:solidFill>
              </a:rPr>
              <a:t>non-living</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something is </a:t>
            </a:r>
            <a:r>
              <a:rPr b="1" sz="2000" i="1">
                <a:solidFill>
                  <a:srgbClr val="7030A0"/>
                </a:solidFill>
              </a:rPr>
              <a:t>non-living</a:t>
            </a:r>
            <a:r>
              <a:rPr i="1"/>
              <a:t>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10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something is </a:t>
            </a:r>
            <a:r>
              <a:rPr b="1">
                <a:solidFill>
                  <a:srgbClr val="7030A0"/>
                </a:solidFill>
              </a:rPr>
              <a:t>non-living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something is </a:t>
            </a:r>
            <a:r>
              <a:rPr b="1">
                <a:solidFill>
                  <a:srgbClr val="7030A0"/>
                </a:solidFill>
              </a:rPr>
              <a:t>non-living</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non-living</a:t>
            </a:r>
            <a:r>
              <a:rPr sz="2000"/>
              <a:t>
• My visual is…
• It relates to what I’ve learned about </a:t>
            </a:r>
            <a:r>
              <a:rPr b="1" sz="2000">
                <a:solidFill>
                  <a:srgbClr val="7030A0"/>
                </a:solidFill>
              </a:rPr>
              <a:t>non-living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10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non-living...</a:t>
            </a:r>
            <a:r>
              <a:rPr i="1"/>
              <a:t>
From this visual, I can infer… </a:t>
            </a:r>
            <a:r>
              <a:rPr i="0"/>
              <a:t>(use </a:t>
            </a:r>
            <a:r>
              <a:rPr b="1">
                <a:solidFill>
                  <a:srgbClr val="7030A0"/>
                </a:solidFill>
              </a:rPr>
              <a:t>non-living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non-living</a:t>
            </a:r>
            <a:r>
              <a:t>.
Include 3-5 other vocabulary words in your paragraph. You may include the following stems:​
</a:t>
            </a:r>
            <a:r>
              <a:rPr i="1"/>
              <a:t>•   </a:t>
            </a:r>
            <a:r>
              <a:rPr i="1" b="1">
                <a:solidFill>
                  <a:srgbClr val="7030A0"/>
                </a:solidFill>
              </a:rPr>
              <a:t>Non-living</a:t>
            </a:r>
            <a:r>
              <a:rPr i="1"/>
              <a:t> things are...
</a:t>
            </a:r>
            <a:r>
              <a:rPr i="1"/>
              <a:t>•   </a:t>
            </a:r>
            <a:r>
              <a:rPr i="1" b="1">
                <a:solidFill>
                  <a:srgbClr val="7030A0"/>
                </a:solidFill>
              </a:rPr>
              <a:t>Non-living</a:t>
            </a:r>
            <a:r>
              <a:rPr i="1"/>
              <a:t> things are different from </a:t>
            </a:r>
            <a:r>
              <a:rPr i="1" b="1">
                <a:solidFill>
                  <a:srgbClr val="7030A0"/>
                </a:solidFill>
              </a:rPr>
              <a:t>living</a:t>
            </a:r>
            <a:r>
              <a:rPr i="1"/>
              <a:t> things because...
</a:t>
            </a:r>
            <a:r>
              <a:rPr i="1"/>
              <a:t>•   I know something is </a:t>
            </a:r>
            <a:r>
              <a:rPr i="1" b="1">
                <a:solidFill>
                  <a:srgbClr val="7030A0"/>
                </a:solidFill>
              </a:rPr>
              <a:t>non-living</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10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non-living.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know if something is non-living?</a:t>
            </a:r>
            <a:r>
              <a:t>
</a:t>
            </a:r>
            <a:r>
              <a:rPr i="1"/>
              <a:t>I know something is non-living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10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1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something is </a:t>
            </a:r>
            <a:r>
              <a:rPr b="1" sz="2800">
                <a:solidFill>
                  <a:srgbClr val="7030A0"/>
                </a:solidFill>
              </a:rPr>
              <a:t>non-living</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10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10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non-living</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