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Verifique la comprensión. Esto es importante porque la siguiente diapositiva es la última de la conversación estructurada y también se recomienda que sea la pregunta de salida.</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Recomendación: use esta diapositiva o la actividad final de extensión (escribir un párrafo) como cierre o ticket de salida. Haga que los estudiantes discutan sus respuestas en grupos, luego escriban sus respuestas.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tres frases de inicio.</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frases de inicio, independientemente de lo que hayan elegido anteriormente. Nota: si tiene poco tiempo, se puede omitir esta segunda parte de la actividad.</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5(B) escribir utilizando vocabulario básico recién adquirido y vocabulario de nivel de grado basado en el contenido;</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Conversación estructurada introductoria:</a:t>
            </a:r>
          </a:p>
          <a:p/>
          <a:p>
            <a:r>
              <a:t>Esta actividad se llama Preparación para la pregunta guía y se describe con más detalle en Teaching Science to English Learners de Stephen Fleenor y Tina Beene (p.24-25).</a:t>
            </a:r>
          </a:p>
          <a:p>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absorberabsorci%C3%B3n_S5e001.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NOTA PARA EL MAESTRO</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¡Este es TÚ plan de clase! Siéntete libre de eliminar, cambiar o agregar diapositivas.
</a:t>
            </a:r>
            <a:r>
              <a:t>•   El propósito de estas diapositivas es maximizar el lenguaje académico verbal y escrito de los estudiantes. Dependiendo de la duración u otro contenido de su clase, es posible que algunas de las diapositivas no se ajusten al contenido o al momento de la clase. Cada conversación estructurada debe tomar de 3 a 5 minutos, con la opción de extender la conversación según las respuestas de los estudiantes.
</a:t>
            </a:r>
            <a:r>
              <a:rPr>
                <a:solidFill>
                  <a:srgbClr val="0070C0"/>
                </a:solidFill>
              </a:rPr>
              <a:t>•   Se recomienda mostrar algunos objetivos (como en la Diapositiva 5) y que los estudiantes interactúen con estos objetivos de alguna manera (como en la Diapositiva 6).
</a:t>
            </a:r>
            <a:r>
              <a:t>•   Para personalizar cada conversación estructurada, mueva los corchetes al ícono correspondiente.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Explicación de cómo usar estas diapositivas.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Aviso: Como titular de la licencia de este producto, usted acepta que (1) puede usar este producto digital para su propio uso como educador con sus estudiantes y (2) no puede republicar, reproducir, duplicar, copiar, vender, mostrar o distribuir a amigos, colegas o cualquier otro tercero. Cualquier uso no autorizado de los materiales constituirá una infracción de nuestros derechos.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e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¿Qué sucede cuando algo es </a:t>
            </a:r>
            <a:r>
              <a:rPr b="1">
                <a:solidFill>
                  <a:srgbClr val="7030A0"/>
                </a:solidFill>
              </a:rPr>
              <a:t>absorbido</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Cuando algo es </a:t>
            </a:r>
            <a:r>
              <a:rPr b="1">
                <a:solidFill>
                  <a:srgbClr val="7030A0"/>
                </a:solidFill>
              </a:rPr>
              <a:t>absorbido</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e1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¿Cómo se forma una </a:t>
            </a:r>
            <a:r>
              <a:rPr b="1">
                <a:solidFill>
                  <a:srgbClr val="7030A0"/>
                </a:solidFill>
              </a:rPr>
              <a:t>sombra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Una </a:t>
            </a:r>
            <a:r>
              <a:rPr b="1">
                <a:solidFill>
                  <a:srgbClr val="7030A0"/>
                </a:solidFill>
              </a:rPr>
              <a:t>sombra</a:t>
            </a:r>
            <a:r>
              <a:t> se forma cuando…</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e1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e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Pregunta de Relación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¿Cómo se relaciona la </a:t>
            </a:r>
            <a:r>
              <a:rPr b="1">
                <a:solidFill>
                  <a:srgbClr val="7030A0"/>
                </a:solidFill>
              </a:rPr>
              <a:t>absorción</a:t>
            </a:r>
            <a:r>
              <a:t> con una </a:t>
            </a:r>
            <a:r>
              <a:rPr b="1">
                <a:solidFill>
                  <a:srgbClr val="7030A0"/>
                </a:solidFill>
              </a:rPr>
              <a:t>sombra</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La </a:t>
            </a:r>
            <a:r>
              <a:rPr b="1">
                <a:solidFill>
                  <a:srgbClr val="7030A0"/>
                </a:solidFill>
              </a:rPr>
              <a:t>absorción</a:t>
            </a:r>
            <a:r>
              <a:t> se relaciona con una </a:t>
            </a:r>
            <a:r>
              <a:rPr b="1">
                <a:solidFill>
                  <a:srgbClr val="7030A0"/>
                </a:solidFill>
              </a:rPr>
              <a:t>sombra</a:t>
            </a:r>
            <a:r>
              <a:t> porque…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5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Lectura Estructurada</a:t>
            </a:r>
          </a:p>
        </p:txBody>
      </p:sp>
      <p:sp>
        <p:nvSpPr>
          <p:cNvPr id="4" name="TextBox 3"/>
          <p:cNvSpPr txBox="1"/>
          <p:nvPr/>
        </p:nvSpPr>
        <p:spPr>
          <a:xfrm>
            <a:off x="1" y="365760"/>
            <a:ext cx="3044952" cy="1764792"/>
          </a:xfrm>
          <a:prstGeom prst="rect">
            <a:avLst/>
          </a:prstGeom>
          <a:noFill/>
        </p:spPr>
        <p:txBody>
          <a:bodyPr wrap="square">
            <a:spAutoFit/>
          </a:bodyPr>
          <a:lstStyle/>
          <a:p>
            <a:r>
              <a:rPr sz="1800" i="0"/>
              <a:t>El propósito de la lectura es comprender qué sucede cuando la luz es absorbida y cómo eso nos ayuda a identificar materiales que absorben.</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Presta atención a:</a:t>
            </a:r>
          </a:p>
        </p:txBody>
      </p:sp>
      <p:sp>
        <p:nvSpPr>
          <p:cNvPr id="6" name="TextBox 5"/>
          <p:cNvSpPr txBox="1"/>
          <p:nvPr/>
        </p:nvSpPr>
        <p:spPr>
          <a:xfrm>
            <a:off x="1" y="2167128"/>
            <a:ext cx="3044952" cy="1764792"/>
          </a:xfrm>
          <a:prstGeom prst="rect">
            <a:avLst/>
          </a:prstGeom>
          <a:noFill/>
        </p:spPr>
        <p:txBody>
          <a:bodyPr wrap="square">
            <a:spAutoFit/>
          </a:bodyPr>
          <a:lstStyle/>
          <a:p>
            <a:r>
              <a:rPr sz="1800" i="0"/>
              <a:t>Mientras lees, usa la Lista PAT para guiar tu pensamiento. Cuando encuentres un elemento de la lista, haz una pausa para considerar por qué es importante. Haz una nota dondequiera que veas:</a:t>
            </a:r>
          </a:p>
          <a:p>
            <a:r>
              <a:rPr i="0"/>
              <a:t>• </a:t>
            </a:r>
            <a:r>
              <a:rPr sz="1800" i="0"/>
              <a:t>Qué sucede con la luz cuando choca contra un objeto</a:t>
            </a:r>
          </a:p>
          <a:p>
            <a:r>
              <a:rPr i="0"/>
              <a:t>• </a:t>
            </a:r>
            <a:r>
              <a:rPr sz="1800" i="0"/>
              <a:t>Qué es la absorción de energía luminosa</a:t>
            </a:r>
          </a:p>
          <a:p>
            <a:r>
              <a:rPr i="0"/>
              <a:t>• </a:t>
            </a:r>
            <a:r>
              <a:rPr sz="1800" i="0"/>
              <a:t>Ejemplos de objetos que absorben luz</a:t>
            </a:r>
          </a:p>
          <a:p>
            <a:r>
              <a:rPr i="0"/>
              <a:t>• </a:t>
            </a:r>
            <a:r>
              <a:rPr sz="1800" i="0"/>
              <a:t>Cómo se forman las </a:t>
            </a:r>
            <a:r>
              <a:rPr sz="1800" b="1" i="0">
                <a:solidFill>
                  <a:srgbClr val="7030A0"/>
                </a:solidFill>
              </a:rPr>
              <a:t>sombras</a:t>
            </a:r>
          </a:p>
          <a:p>
            <a:r>
              <a:rPr i="0"/>
              <a:t>• </a:t>
            </a:r>
            <a:r>
              <a:rPr sz="1800" i="0"/>
              <a:t>Cómo la luz puede pasar a través de un objeto</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Conversación Post-Lectura</a:t>
            </a:r>
          </a:p>
        </p:txBody>
      </p:sp>
      <p:sp>
        <p:nvSpPr>
          <p:cNvPr id="3" name="TextBox 2"/>
          <p:cNvSpPr txBox="1"/>
          <p:nvPr/>
        </p:nvSpPr>
        <p:spPr>
          <a:xfrm>
            <a:off x="1" y="365760"/>
            <a:ext cx="3044952" cy="1764792"/>
          </a:xfrm>
          <a:prstGeom prst="rect">
            <a:avLst/>
          </a:prstGeom>
          <a:noFill/>
        </p:spPr>
        <p:txBody>
          <a:bodyPr wrap="square">
            <a:spAutoFit/>
          </a:bodyPr>
          <a:lstStyle/>
          <a:p>
            <a:r>
              <a:rPr sz="1800" i="0"/>
              <a:t>¿Cómo puedes saber si un objeto absorbe energía luminosa según cómo se comporta la luz?</a:t>
            </a:r>
          </a:p>
        </p:txBody>
      </p:sp>
      <p:sp>
        <p:nvSpPr>
          <p:cNvPr id="4" name="TextBox 3"/>
          <p:cNvSpPr txBox="1"/>
          <p:nvPr/>
        </p:nvSpPr>
        <p:spPr>
          <a:xfrm>
            <a:off x="1" y="2121408"/>
            <a:ext cx="3044952" cy="1764792"/>
          </a:xfrm>
          <a:prstGeom prst="rect">
            <a:avLst/>
          </a:prstGeom>
          <a:noFill/>
        </p:spPr>
        <p:txBody>
          <a:bodyPr wrap="square">
            <a:spAutoFit/>
          </a:bodyPr>
          <a:lstStyle/>
          <a:p>
            <a:r>
              <a:rPr sz="1800" i="1"/>
              <a:t>Podemos saber si un objeto absorbe luz porque…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5e001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1188720"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2258568"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Señal: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Va 1.º:</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2148840"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e0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¿Cuál es el propósito de la </a:t>
            </a:r>
            <a:r>
              <a:rPr b="1">
                <a:solidFill>
                  <a:srgbClr val="7030A0"/>
                </a:solidFill>
              </a:rPr>
              <a:t>energía luminosa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El propósito de la </a:t>
            </a:r>
            <a:r>
              <a:rPr b="1">
                <a:solidFill>
                  <a:srgbClr val="7030A0"/>
                </a:solidFill>
              </a:rPr>
              <a:t>energía luminosa</a:t>
            </a:r>
            <a:r>
              <a:t> 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Objetivo del lenguaje:</a:t>
            </a:r>
          </a:p>
        </p:txBody>
      </p:sp>
      <p:sp>
        <p:nvSpPr>
          <p:cNvPr id="4" name="TextBox 3"/>
          <p:cNvSpPr txBox="1"/>
          <p:nvPr/>
        </p:nvSpPr>
        <p:spPr>
          <a:xfrm>
            <a:off x="0" y="365760"/>
            <a:ext cx="5751576" cy="923544"/>
          </a:xfrm>
          <a:prstGeom prst="rect">
            <a:avLst/>
          </a:prstGeom>
          <a:noFill/>
        </p:spPr>
        <p:txBody>
          <a:bodyPr wrap="square">
            <a:spAutoFit/>
          </a:bodyPr>
          <a:lstStyle/>
          <a:p>
            <a:r>
              <a:rPr b="1" sz="2000"/>
              <a:t>¿Cómo sabes si un objeto </a:t>
            </a:r>
            <a:r>
              <a:rPr b="1" sz="2000">
                <a:solidFill>
                  <a:srgbClr val="7030A0"/>
                </a:solidFill>
              </a:rPr>
              <a:t>absorbe</a:t>
            </a:r>
            <a:r>
              <a:rPr b="1" sz="2000"/>
              <a:t> </a:t>
            </a:r>
            <a:r>
              <a:rPr b="1" sz="2000">
                <a:solidFill>
                  <a:srgbClr val="7030A0"/>
                </a:solidFill>
              </a:rPr>
              <a:t>energía luminosa</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Podría identificar que un objeto </a:t>
            </a:r>
            <a:r>
              <a:rPr b="1" sz="2000" i="1">
                <a:solidFill>
                  <a:srgbClr val="7030A0"/>
                </a:solidFill>
              </a:rPr>
              <a:t>absorbe</a:t>
            </a:r>
            <a:r>
              <a:rPr i="1"/>
              <a:t> </a:t>
            </a:r>
            <a:r>
              <a:rPr b="1" sz="2000" i="1">
                <a:solidFill>
                  <a:srgbClr val="7030A0"/>
                </a:solidFill>
              </a:rPr>
              <a:t>energía luminosa</a:t>
            </a:r>
            <a:r>
              <a:rPr i="1"/>
              <a:t> si…</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5e00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5e1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5e06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No estoy listo</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Bastante listo</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Completamente listo</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¿Qué tan preparado estás para responder esta pregunta, con oraciones completas y utilizando el vocabulario clave?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e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Inferencial</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¿Cómo sabes si un objeto </a:t>
            </a:r>
            <a:r>
              <a:rPr b="1">
                <a:solidFill>
                  <a:srgbClr val="7030A0"/>
                </a:solidFill>
              </a:rPr>
              <a:t>absorbe</a:t>
            </a:r>
            <a:r>
              <a:t> </a:t>
            </a:r>
            <a:r>
              <a:rPr b="1">
                <a:solidFill>
                  <a:srgbClr val="7030A0"/>
                </a:solidFill>
              </a:rPr>
              <a:t>energía luminosa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Podría identificar que un objeto </a:t>
            </a:r>
            <a:r>
              <a:rPr b="1">
                <a:solidFill>
                  <a:srgbClr val="7030A0"/>
                </a:solidFill>
              </a:rPr>
              <a:t>absorbe</a:t>
            </a:r>
            <a:r>
              <a:t> </a:t>
            </a:r>
            <a:r>
              <a:rPr b="1">
                <a:solidFill>
                  <a:srgbClr val="7030A0"/>
                </a:solidFill>
              </a:rPr>
              <a:t>energía luminosa</a:t>
            </a:r>
            <a:r>
              <a:t> si…</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Utilice cualquiera o todas las actividades en las siguientes diapositivas, ya sea entre conversaciones estructuradas o después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Conversación de preguntas</a:t>
            </a:r>
          </a:p>
          <a:p>
            <a:pPr algn="l"/>
            <a:r>
              <a:rPr b="0" i="1" sz="2000"/>
              <a:t>Fomente el diálogo abierto sobre la imagen con preguntas y predicciones.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que se completen las conversaciones estructuradas, como un cierre o boleto de salida de la lección. Haga que los estudiantes escriban todo lo que han aprendido sobre la palabra de vocabulario, estructurado con las frases iniciales de sus conversaciones estructuradas y el vocabulario clave.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absorber/absorción</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absorber/absorción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a:latin typeface="Calibri"/>
              </a:defRPr>
            </a:pPr>
            <a:r>
              <a:t>más cerca de la ventana</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absorber/absorción</a:t>
            </a:r>
            <a:r>
              <a:rPr sz="2000"/>
              <a:t>
• Mi visual es…
• Mi visual se relaciona con lo que he aprendido acerca de </a:t>
            </a:r>
            <a:r>
              <a:rPr b="1" sz="2000">
                <a:solidFill>
                  <a:srgbClr val="7030A0"/>
                </a:solidFill>
              </a:rPr>
              <a:t>absorber/absorción</a:t>
            </a:r>
            <a:r>
              <a:rPr sz="2000"/>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absorber/absorción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absorber/absorción.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e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se.png"/>
          <p:cNvPicPr>
            <a:picLocks noChangeAspect="1"/>
          </p:cNvPicPr>
          <p:nvPr/>
        </p:nvPicPr>
        <p:blipFill>
          <a:blip r:embed="rId3"/>
          <a:stretch>
            <a:fillRect/>
          </a:stretch>
        </p:blipFill>
        <p:spPr>
          <a:xfrm>
            <a:off x="2459736" y="6547104"/>
            <a:ext cx="565265" cy="310896"/>
          </a:xfrm>
          <a:prstGeom prst="rect">
            <a:avLst/>
          </a:prstGeom>
        </p:spPr>
      </p:pic>
      <p:pic>
        <p:nvPicPr>
          <p:cNvPr id="6" name="Picture 5" descr="noun-write-1439720.png"/>
          <p:cNvPicPr>
            <a:picLocks noChangeAspect="1"/>
          </p:cNvPicPr>
          <p:nvPr/>
        </p:nvPicPr>
        <p:blipFill>
          <a:blip r:embed="rId4"/>
          <a:stretch>
            <a:fillRect/>
          </a:stretch>
        </p:blipFill>
        <p:spPr>
          <a:xfrm>
            <a:off x="237744" y="5614416"/>
            <a:ext cx="832104" cy="832104"/>
          </a:xfrm>
          <a:prstGeom prst="rect">
            <a:avLst/>
          </a:prstGeom>
        </p:spPr>
      </p:pic>
      <p:pic>
        <p:nvPicPr>
          <p:cNvPr id="7" name="Picture 6" descr="partners.png"/>
          <p:cNvPicPr>
            <a:picLocks noChangeAspect="1"/>
          </p:cNvPicPr>
          <p:nvPr/>
        </p:nvPicPr>
        <p:blipFill>
          <a:blip r:embed="rId5"/>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e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Elije un inicio de oración: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Una cosa que no sé es…</a:t>
            </a:r>
            <a:br/>
          </a:p>
          <a:p>
            <a:pPr>
              <a:defRPr i="1" sz="1800"/>
            </a:pPr>
            <a:r>
              <a:t>•   Una cosa que me pregunto es…</a:t>
            </a:r>
            <a:br/>
          </a:p>
          <a:p>
            <a:pPr>
              <a:defRPr i="1" sz="1800"/>
            </a:pPr>
            <a:r>
              <a:t>•   No entendí cuando hablamos de ______, pero creo 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e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Elija una hipótesis: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Yo creo…</a:t>
            </a:r>
            <a:br/>
          </a:p>
          <a:p>
            <a:pPr>
              <a:defRPr i="1" sz="1800"/>
            </a:pPr>
            <a:r>
              <a:t>•   Basado en ______, yo creo…</a:t>
            </a:r>
            <a:br/>
          </a:p>
          <a:p>
            <a:pPr>
              <a:defRPr i="1" sz="1800"/>
            </a:pPr>
            <a:r>
              <a:t>•   ______ me hace pensar ______ porque…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e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absorber/absorción</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S5e11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5e06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absorber/absorción...</a:t>
            </a:r>
            <a:r>
              <a:rPr i="1"/>
              <a:t>
De esta visual, puedo inferir… </a:t>
            </a:r>
            <a:r>
              <a:rPr i="0"/>
              <a:t>(usa </a:t>
            </a:r>
            <a:r>
              <a:rPr b="1">
                <a:solidFill>
                  <a:srgbClr val="7030A0"/>
                </a:solidFill>
              </a:rPr>
              <a:t>absorber/absorción</a:t>
            </a:r>
            <a:r>
              <a:rPr i="0"/>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e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Escritura</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Escribe un párrafo que describa  </a:t>
            </a:r>
            <a:r>
              <a:rPr b="1">
                <a:solidFill>
                  <a:srgbClr val="7030A0"/>
                </a:solidFill>
              </a:rPr>
              <a:t>absorber/absorción</a:t>
            </a:r>
            <a:r>
              <a:t>.
Incluye otras 3-5 palabras de vocabulario en tu párrafo. Puedes incluir los siguientes inicios de oración:​
​</a:t>
            </a:r>
            <a:r>
              <a:rPr i="1"/>
              <a:t>•   Cuando algo es </a:t>
            </a:r>
            <a:r>
              <a:rPr i="1" b="1">
                <a:solidFill>
                  <a:srgbClr val="7030A0"/>
                </a:solidFill>
              </a:rPr>
              <a:t>absorbido</a:t>
            </a:r>
            <a:r>
              <a:rPr i="1"/>
              <a:t>, …
</a:t>
            </a:r>
            <a:r>
              <a:rPr i="1"/>
              <a:t>•   La </a:t>
            </a:r>
            <a:r>
              <a:rPr i="1" b="1">
                <a:solidFill>
                  <a:srgbClr val="7030A0"/>
                </a:solidFill>
              </a:rPr>
              <a:t>absorción</a:t>
            </a:r>
            <a:r>
              <a:rPr i="1"/>
              <a:t> se relaciona con una </a:t>
            </a:r>
            <a:r>
              <a:rPr i="1" b="1">
                <a:solidFill>
                  <a:srgbClr val="7030A0"/>
                </a:solidFill>
              </a:rPr>
              <a:t>sombra</a:t>
            </a:r>
            <a:r>
              <a:rPr i="1"/>
              <a:t> porque…
</a:t>
            </a:r>
            <a:r>
              <a:rPr i="1"/>
              <a:t>•   Podría identificar que un objeto </a:t>
            </a:r>
            <a:r>
              <a:rPr i="1" b="1">
                <a:solidFill>
                  <a:srgbClr val="7030A0"/>
                </a:solidFill>
              </a:rPr>
              <a:t>absorbe</a:t>
            </a:r>
            <a:r>
              <a:rPr i="1"/>
              <a:t> </a:t>
            </a:r>
            <a:r>
              <a:rPr i="1" b="1">
                <a:solidFill>
                  <a:srgbClr val="7030A0"/>
                </a:solidFill>
              </a:rPr>
              <a:t>energía luminosa</a:t>
            </a:r>
            <a:r>
              <a:rPr i="1"/>
              <a:t> si…</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cosas que notas en esta imagen.
</a:t>
            </a:r>
            <a:r>
              <a:rPr i="1"/>
              <a:t>Yo noto…
</a:t>
            </a:r>
            <a:r>
              <a:rPr b="1"/>
              <a:t>1 cosa que te preguntas sobre esta imagen.
</a:t>
            </a:r>
            <a:r>
              <a:rPr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5e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Enfoque de hoy:</a:t>
            </a:r>
            <a:r>
              <a:rPr>
                <a:solidFill>
                  <a:srgbClr val="7030A0"/>
                </a:solidFill>
              </a:rPr>
              <a:t>absorber/absorción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Objetivo del contenido</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Objetivo del lenguaje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En oraciones completas, puedo responder esta pregunta usando las palabras de vocabulario a la derecha:</a:t>
            </a:r>
          </a:p>
        </p:txBody>
      </p:sp>
      <p:sp>
        <p:nvSpPr>
          <p:cNvPr id="7" name="TextBox 6"/>
          <p:cNvSpPr txBox="1"/>
          <p:nvPr/>
        </p:nvSpPr>
        <p:spPr>
          <a:xfrm>
            <a:off x="155448" y="4663440"/>
            <a:ext cx="5751576" cy="4663440"/>
          </a:xfrm>
          <a:prstGeom prst="rect">
            <a:avLst/>
          </a:prstGeom>
          <a:noFill/>
        </p:spPr>
        <p:txBody>
          <a:bodyPr wrap="square">
            <a:spAutoFit/>
          </a:bodyPr>
          <a:lstStyle/>
          <a:p>
            <a:r>
              <a:t>¿Cómo sabes si un objeto </a:t>
            </a:r>
            <a:r>
              <a:rPr b="1" sz="1800">
                <a:solidFill>
                  <a:srgbClr val="7030A0"/>
                </a:solidFill>
              </a:rPr>
              <a:t>absorbe</a:t>
            </a:r>
            <a:r>
              <a:t> </a:t>
            </a:r>
            <a:r>
              <a:rPr b="1" sz="1800">
                <a:solidFill>
                  <a:srgbClr val="7030A0"/>
                </a:solidFill>
              </a:rPr>
              <a:t>energía luminosa</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Podría identificar que un objeto </a:t>
            </a:r>
            <a:r>
              <a:rPr b="1" sz="1800" i="1">
                <a:solidFill>
                  <a:srgbClr val="7030A0"/>
                </a:solidFill>
              </a:rPr>
              <a:t>absorbe</a:t>
            </a:r>
            <a:r>
              <a:rPr i="1"/>
              <a:t> </a:t>
            </a:r>
            <a:r>
              <a:rPr b="1" sz="1800" i="1">
                <a:solidFill>
                  <a:srgbClr val="7030A0"/>
                </a:solidFill>
              </a:rPr>
              <a:t>energía luminosa</a:t>
            </a:r>
            <a:r>
              <a:rPr i="1"/>
              <a:t> si…</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Podemos demostrar cómo la luz viaja en línea recta y puede ser absorbida.</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5e001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S5e113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S5e066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¿Cómo sabes si un objeto </a:t>
            </a:r>
            <a:r>
              <a:rPr b="1" sz="2800">
                <a:solidFill>
                  <a:srgbClr val="7030A0"/>
                </a:solidFill>
              </a:rPr>
              <a:t>absorbe</a:t>
            </a:r>
            <a:r>
              <a:rPr b="1" sz="2800"/>
              <a:t> </a:t>
            </a:r>
            <a:r>
              <a:rPr b="1" sz="2800">
                <a:solidFill>
                  <a:srgbClr val="7030A0"/>
                </a:solidFill>
              </a:rPr>
              <a:t>energía luminosa</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Elige un comienzo de oración para compartir:</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Creo que la pregunta está pidiendo...</a:t>
            </a:r>
          </a:p>
          <a:p>
            <a:pPr>
              <a:lnSpc>
                <a:spcPct val="150000"/>
              </a:lnSpc>
              <a:defRPr i="1" sz="2400"/>
            </a:pPr>
            <a:r>
              <a:t>•   Creo que el término ____ significa... porque...</a:t>
            </a:r>
          </a:p>
          <a:p>
            <a:pPr>
              <a:lnSpc>
                <a:spcPct val="150000"/>
              </a:lnSpc>
              <a:defRPr i="1" sz="2400">
                <a:solidFill>
                  <a:srgbClr val="548235"/>
                </a:solidFill>
              </a:defRPr>
            </a:pPr>
            <a:r>
              <a:t>•   La imagen me hace pensar en... porque...</a:t>
            </a:r>
          </a:p>
          <a:p>
            <a:pPr>
              <a:lnSpc>
                <a:spcPct val="150000"/>
              </a:lnSpc>
              <a:defRPr i="1" sz="2400"/>
            </a:pPr>
            <a:r>
              <a:t>•   Creo que el término ____ es importante para la pregunta porque...</a:t>
            </a:r>
          </a:p>
        </p:txBody>
      </p:sp>
      <p:pic>
        <p:nvPicPr>
          <p:cNvPr id="7" name="Picture 6" descr="S5e00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5e11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5e06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es_signal_horizontal.png"/>
          <p:cNvPicPr>
            <a:picLocks noChangeAspect="1"/>
          </p:cNvPicPr>
          <p:nvPr/>
        </p:nvPicPr>
        <p:blipFill>
          <a:blip r:embed="rId7"/>
          <a:stretch>
            <a:fillRect/>
          </a:stretch>
        </p:blipFill>
        <p:spPr>
          <a:xfrm>
            <a:off x="2121408" y="5486400"/>
            <a:ext cx="6963294"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e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e1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e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