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9.png"/><Relationship Id="rId6" Type="http://schemas.openxmlformats.org/officeDocument/2006/relationships/hyperlink" Target="https://thevisualnonglossary.com/admn/cd_interface/docs_generate/download_reading.php?file=Reading%20Passage_densodensidad_S5e029.docx" TargetMode="External"/><Relationship Id="rId7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6.png"/><Relationship Id="rId22" Type="http://schemas.openxmlformats.org/officeDocument/2006/relationships/image" Target="../media/image57.png"/><Relationship Id="rId23" Type="http://schemas.openxmlformats.org/officeDocument/2006/relationships/image" Target="../media/image58.png"/><Relationship Id="rId24" Type="http://schemas.openxmlformats.org/officeDocument/2006/relationships/image" Target="../media/image59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0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0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1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3.xml"/><Relationship Id="rId8" Type="http://schemas.openxmlformats.org/officeDocument/2006/relationships/image" Target="../media/image63.png"/><Relationship Id="rId9" Type="http://schemas.openxmlformats.org/officeDocument/2006/relationships/image" Target="../media/image45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5e069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</a:t>
            </a:r>
            <a:r>
              <a:rPr b="1">
                <a:solidFill>
                  <a:srgbClr val="7030A0"/>
                </a:solidFill>
              </a:rPr>
              <a:t>masa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/>
            </a:r>
            <a:r>
              <a:rPr b="1">
                <a:solidFill>
                  <a:srgbClr val="7030A0"/>
                </a:solidFill>
              </a:rPr>
              <a:t>Masa</a:t>
            </a:r>
            <a:r>
              <a:t> es…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5e069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5e029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 es la relación entre </a:t>
            </a:r>
            <a:r>
              <a:rPr b="1">
                <a:solidFill>
                  <a:srgbClr val="7030A0"/>
                </a:solidFill>
              </a:rPr>
              <a:t>densidad</a:t>
            </a:r>
            <a:r>
              <a:t> y </a:t>
            </a:r>
            <a:r>
              <a:rPr b="1">
                <a:solidFill>
                  <a:srgbClr val="7030A0"/>
                </a:solidFill>
              </a:rPr>
              <a:t>masa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densidad</a:t>
            </a:r>
            <a:r>
              <a:t> se relaciona con la </a:t>
            </a:r>
            <a:r>
              <a:rPr b="1">
                <a:solidFill>
                  <a:srgbClr val="7030A0"/>
                </a:solidFill>
              </a:rPr>
              <a:t>masa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5e02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Lectura Estructurada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800" i="0"/>
              <a:t>El propósito de la lectura es entender cómo la </a:t>
            </a:r>
            <a:r>
              <a:rPr sz="1800" b="1" i="0">
                <a:solidFill>
                  <a:srgbClr val="7030A0"/>
                </a:solidFill>
              </a:rPr>
              <a:t>densidad</a:t>
            </a:r>
            <a:r>
              <a:rPr sz="1800" i="0"/>
              <a:t> nos ayuda a comparar y contrastar diferentes tipos de </a:t>
            </a:r>
            <a:r>
              <a:rPr sz="1800" b="1" i="0">
                <a:solidFill>
                  <a:srgbClr val="7030A0"/>
                </a:solidFill>
              </a:rPr>
              <a:t>materia</a:t>
            </a:r>
            <a:r>
              <a:rPr sz="1800" i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1865376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Presta atención a: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2167128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800" b="1" i="0">
                <a:solidFill>
                  <a:srgbClr val="7030A0"/>
                </a:solidFill>
              </a:rPr>
              <a:t>“Mientras lees, usa la Lista PAT para guiar tu pensamiento. Haz una nota en cualquier parte donde veas:”</a:t>
            </a:r>
            <a:r>
              <a:rPr sz="1800" i="0"/>
              <a:t>
</a:t>
            </a:r>
          </a:p>
          <a:p>
            <a:r>
              <a:rPr i="0"/>
              <a:t>• </a:t>
            </a:r>
            <a:r>
              <a:rPr sz="1800" i="0"/>
              <a:t>Ejemplos que muestran cuándo algo se hunde o flota</a:t>
            </a:r>
          </a:p>
          <a:p>
            <a:r>
              <a:rPr i="0"/>
              <a:t>• </a:t>
            </a:r>
            <a:r>
              <a:rPr sz="1800" i="0"/>
              <a:t>Cómo están organizadas las </a:t>
            </a:r>
            <a:r>
              <a:rPr sz="1800" b="1" i="0">
                <a:solidFill>
                  <a:srgbClr val="7030A0"/>
                </a:solidFill>
              </a:rPr>
              <a:t>partículas</a:t>
            </a:r>
            <a:r>
              <a:rPr sz="1800" i="0"/>
              <a:t> en diferentes objetos</a:t>
            </a:r>
          </a:p>
          <a:p>
            <a:r>
              <a:rPr i="0"/>
              <a:t>• </a:t>
            </a:r>
            <a:r>
              <a:rPr sz="1800" i="0"/>
              <a:t>Cómo la </a:t>
            </a:r>
            <a:r>
              <a:rPr sz="1800" b="1" i="0">
                <a:solidFill>
                  <a:srgbClr val="7030A0"/>
                </a:solidFill>
              </a:rPr>
              <a:t>masa</a:t>
            </a:r>
            <a:r>
              <a:rPr sz="1800" i="0"/>
              <a:t> se conecta con la </a:t>
            </a:r>
            <a:r>
              <a:rPr sz="1800" b="1" i="0">
                <a:solidFill>
                  <a:srgbClr val="7030A0"/>
                </a:solidFill>
              </a:rPr>
              <a:t>densidad</a:t>
            </a:r>
          </a:p>
          <a:p>
            <a:r>
              <a:rPr i="0"/>
              <a:t>• </a:t>
            </a:r>
            <a:r>
              <a:rPr sz="1800" i="0"/>
              <a:t>Cómo se puede determinar la </a:t>
            </a:r>
            <a:r>
              <a:rPr sz="1800" b="1" i="0">
                <a:solidFill>
                  <a:srgbClr val="7030A0"/>
                </a:solidFill>
              </a:rPr>
              <a:t>densidad relativa</a:t>
            </a:r>
            <a:r>
              <a:rPr sz="1800" i="0"/>
              <a:t> de la </a:t>
            </a:r>
            <a:r>
              <a:rPr sz="1800" b="1" i="0">
                <a:solidFill>
                  <a:srgbClr val="7030A0"/>
                </a:solidFill>
              </a:rPr>
              <a:t>materia</a:t>
            </a:r>
          </a:p>
        </p:txBody>
      </p:sp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9" name="Picture 8" descr="book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3664" y="5458968"/>
            <a:ext cx="1161288" cy="11612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5852160"/>
            <a:ext cx="1828800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1800" b="1" u="sng">
                <a:solidFill>
                  <a:srgbClr val="0070C0"/>
                </a:solidFill>
                <a:hlinkClick r:id="rId6"/>
              </a:rPr>
              <a:t>Reading Passage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Conversación Post-Lectura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800" i="0"/>
              <a:t>¿Cómo puede ayudar comparar objetos en agua a saber su </a:t>
            </a:r>
            <a:r>
              <a:rPr sz="1800" b="1" i="0">
                <a:solidFill>
                  <a:srgbClr val="7030A0"/>
                </a:solidFill>
              </a:rPr>
              <a:t>densidad relativa</a:t>
            </a:r>
            <a:r>
              <a:rPr sz="1800" i="0"/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2121408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800" i="1"/>
              <a:t>Comparar objetos en agua me ayuda a saber su </a:t>
            </a:r>
            <a:r>
              <a:rPr sz="1800" b="1" i="1">
                <a:solidFill>
                  <a:srgbClr val="7030A0"/>
                </a:solidFill>
              </a:rPr>
              <a:t>densidad relativa</a:t>
            </a:r>
            <a:r>
              <a:rPr sz="1800" i="1"/>
              <a:t> porque…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7" name="Picture 6" descr="S5e029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8" name="Picture 7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10" name="Picture 9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11" name="Picture 10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12" name="Picture 11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3" name="Picture 12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4" name="Picture 13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6" name="Picture 15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8" name="Picture 17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9" name="Picture 18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20" name="Picture 19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21" name="Picture 20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22" name="Picture 21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8" name="Connector 27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30" name="Picture 29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1" name="Picture 30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2" name="Picture 31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¿Por qué es importante saber la </a:t>
            </a:r>
            <a:r>
              <a:rPr b="1" sz="2000">
                <a:solidFill>
                  <a:srgbClr val="7030A0"/>
                </a:solidFill>
              </a:rPr>
              <a:t>densidad</a:t>
            </a:r>
            <a:r>
              <a:rPr b="1" sz="2000"/>
              <a:t> relativa de la materia?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Es importante saber la </a:t>
            </a:r>
            <a:r>
              <a:rPr b="1" sz="2000" i="1">
                <a:solidFill>
                  <a:srgbClr val="7030A0"/>
                </a:solidFill>
              </a:rPr>
              <a:t>densidad</a:t>
            </a:r>
            <a:r>
              <a:rPr i="1"/>
              <a:t> relativa de la materia porque…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5e02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5e06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5e029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¿Por qué es importante saber la </a:t>
            </a:r>
            <a:r>
              <a:rPr b="1">
                <a:solidFill>
                  <a:srgbClr val="7030A0"/>
                </a:solidFill>
              </a:rPr>
              <a:t>densidad</a:t>
            </a:r>
            <a:r>
              <a:t> relativa de la materia?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Es importante saber la </a:t>
            </a:r>
            <a:r>
              <a:rPr b="1">
                <a:solidFill>
                  <a:srgbClr val="7030A0"/>
                </a:solidFill>
              </a:rPr>
              <a:t>densidad</a:t>
            </a:r>
            <a:r>
              <a:t> relativa de la materia porque…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5e02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denso/densidad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denso/densidad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5e02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denso/densidad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denso/densidad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denso/densidad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5e02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denso/densidad.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5e029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5e029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5e029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5e02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denso/densidad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5e069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5e02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denso/densidad...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denso/densidad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5e02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5e02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denso/densidad</a:t>
            </a:r>
            <a:r>
              <a:t>.
Incluye otras 3-5 palabras de vocabulario en tu párrafo. Puedes incluir los siguientes inicios de oración:​
​</a:t>
            </a:r>
            <a:r>
              <a:rPr i="1"/>
              <a:t>•   Si algo es más </a:t>
            </a:r>
            <a:r>
              <a:rPr i="1" b="1">
                <a:solidFill>
                  <a:srgbClr val="7030A0"/>
                </a:solidFill>
              </a:rPr>
              <a:t>denso</a:t>
            </a:r>
            <a:r>
              <a:rPr i="1"/>
              <a:t>, …Si algo es menos </a:t>
            </a:r>
            <a:r>
              <a:rPr i="1" b="1">
                <a:solidFill>
                  <a:srgbClr val="7030A0"/>
                </a:solidFill>
              </a:rPr>
              <a:t>denso</a:t>
            </a:r>
            <a:r>
              <a:rPr i="1"/>
              <a:t>, …
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densidad</a:t>
            </a:r>
            <a:r>
              <a:rPr i="1"/>
              <a:t> se relaciona con la </a:t>
            </a:r>
            <a:r>
              <a:rPr i="1" b="1">
                <a:solidFill>
                  <a:srgbClr val="7030A0"/>
                </a:solidFill>
              </a:rPr>
              <a:t>masa</a:t>
            </a:r>
            <a:r>
              <a:rPr i="1"/>
              <a:t> porque…
</a:t>
            </a:r>
            <a:r>
              <a:rPr i="1"/>
              <a:t>•   Es importante saber la </a:t>
            </a:r>
            <a:r>
              <a:rPr i="1" b="1">
                <a:solidFill>
                  <a:srgbClr val="7030A0"/>
                </a:solidFill>
              </a:rPr>
              <a:t>densidad</a:t>
            </a:r>
            <a:r>
              <a:rPr i="1"/>
              <a:t> relativa de la materia porque…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5e029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728" y="155448"/>
            <a:ext cx="5385816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/>
            </a:pPr>
            <a:r>
              <a:t>Enfoque de hoy:</a:t>
            </a:r>
            <a:r>
              <a:rPr>
                <a:solidFill>
                  <a:srgbClr val="7030A0"/>
                </a:solidFill>
              </a:rPr>
              <a:t>denso/densidad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5448" y="841248"/>
            <a:ext cx="5111496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9728" y="3108960"/>
            <a:ext cx="4197096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5448" y="2926080"/>
            <a:ext cx="6355080" cy="230428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En oraciones completas, puedo responder esta pregunta usando las palabras de vocabulario a la derecha: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5448" y="4663440"/>
            <a:ext cx="5751576" cy="4663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t>¿Por qué es importante saber la </a:t>
            </a:r>
            <a:r>
              <a:rPr b="1" sz="1800">
                <a:solidFill>
                  <a:srgbClr val="7030A0"/>
                </a:solidFill>
              </a:rPr>
              <a:t>densidad</a:t>
            </a:r>
            <a:r>
              <a:t> relativa de la materia?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5448" y="5605272"/>
            <a:ext cx="5751576" cy="4663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Es importante saber la </a:t>
            </a:r>
            <a:r>
              <a:rPr b="1" sz="1800" i="1">
                <a:solidFill>
                  <a:srgbClr val="7030A0"/>
                </a:solidFill>
              </a:rPr>
              <a:t>densidad</a:t>
            </a:r>
            <a:r>
              <a:rPr i="1"/>
              <a:t> relativa de la materia porque…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5448" y="1371600"/>
            <a:ext cx="5486400" cy="119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r>
              <a:rPr sz="2400" i="0"/>
              <a:t>Podemos comparar y contrastar la </a:t>
            </a:r>
            <a:r>
              <a:rPr sz="2400" b="1" i="0">
                <a:solidFill>
                  <a:srgbClr val="7030A0"/>
                </a:solidFill>
              </a:rPr>
              <a:t>materia</a:t>
            </a:r>
            <a:r>
              <a:rPr sz="2400" i="0"/>
              <a:t> usando la </a:t>
            </a:r>
            <a:r>
              <a:rPr sz="2400" b="1" i="0">
                <a:solidFill>
                  <a:srgbClr val="7030A0"/>
                </a:solidFill>
              </a:rPr>
              <a:t>densidad relativa</a:t>
            </a:r>
            <a:r>
              <a:rPr sz="2400" i="0"/>
              <a:t>.</a:t>
            </a:r>
          </a:p>
        </p:txBody>
      </p:sp>
      <p:pic>
        <p:nvPicPr>
          <p:cNvPr id="10" name="Picture 9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11" name="Picture 10" descr="S5e02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12" name="Picture 11" descr="S5e06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3" name="Picture 12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2672" y="5833872"/>
            <a:ext cx="1197864" cy="694944"/>
          </a:xfrm>
          <a:prstGeom prst="rect">
            <a:avLst/>
          </a:prstGeom>
        </p:spPr>
      </p:pic>
      <p:pic>
        <p:nvPicPr>
          <p:cNvPr id="14" name="Picture 13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0488" y="5797296"/>
            <a:ext cx="969264" cy="758952"/>
          </a:xfrm>
          <a:prstGeom prst="rect">
            <a:avLst/>
          </a:prstGeom>
        </p:spPr>
      </p:pic>
      <p:pic>
        <p:nvPicPr>
          <p:cNvPr id="15" name="Picture 14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4224" y="5833872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¿Por qué es importante saber la </a:t>
            </a:r>
            <a:r>
              <a:rPr b="1" sz="2800">
                <a:solidFill>
                  <a:srgbClr val="7030A0"/>
                </a:solidFill>
              </a:rPr>
              <a:t>densidad</a:t>
            </a:r>
            <a:r>
              <a:rPr b="1" sz="2800"/>
              <a:t> relativa de la materia?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5e02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5e06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5e02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5e06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5e029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significa que algo es más o menos </a:t>
            </a:r>
            <a:r>
              <a:rPr b="1">
                <a:solidFill>
                  <a:srgbClr val="7030A0"/>
                </a:solidFill>
              </a:rPr>
              <a:t>denso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Si algo es más </a:t>
            </a:r>
            <a:r>
              <a:rPr b="1">
                <a:solidFill>
                  <a:srgbClr val="7030A0"/>
                </a:solidFill>
              </a:rPr>
              <a:t>denso</a:t>
            </a:r>
            <a:r>
              <a:t>, …Si algo es menos </a:t>
            </a:r>
            <a:r>
              <a:rPr b="1">
                <a:solidFill>
                  <a:srgbClr val="7030A0"/>
                </a:solidFill>
              </a:rPr>
              <a:t>denso</a:t>
            </a:r>
            <a:r>
              <a:t>, 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