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8.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2.png"/><Relationship Id="rId24" Type="http://schemas.openxmlformats.org/officeDocument/2006/relationships/image" Target="../media/image30.png"/><Relationship Id="rId2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10.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6.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8.xml"/><Relationship Id="rId8" Type="http://schemas.openxmlformats.org/officeDocument/2006/relationships/image" Target="../media/image68.png"/><Relationship Id="rId9" Type="http://schemas.openxmlformats.org/officeDocument/2006/relationships/image" Target="../media/image48.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22.png"/><Relationship Id="rId10" Type="http://schemas.openxmlformats.org/officeDocument/2006/relationships/image" Target="../media/image37.png"/><Relationship Id="rId11" Type="http://schemas.openxmlformats.org/officeDocument/2006/relationships/image" Target="../media/image10.png"/><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1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recessive</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Recessive</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1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allele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allele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19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an </a:t>
            </a:r>
            <a:r>
              <a:rPr b="1">
                <a:solidFill>
                  <a:srgbClr val="7030A0"/>
                </a:solidFill>
              </a:rPr>
              <a:t>allele</a:t>
            </a:r>
            <a:r>
              <a:t> is </a:t>
            </a:r>
            <a:r>
              <a:rPr b="1">
                <a:solidFill>
                  <a:srgbClr val="7030A0"/>
                </a:solidFill>
              </a:rPr>
              <a:t>dominant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know if an </a:t>
            </a:r>
            <a:r>
              <a:rPr b="1">
                <a:solidFill>
                  <a:srgbClr val="7030A0"/>
                </a:solidFill>
              </a:rPr>
              <a:t>allele</a:t>
            </a:r>
            <a:r>
              <a:t> is </a:t>
            </a:r>
            <a:r>
              <a:rPr b="1">
                <a:solidFill>
                  <a:srgbClr val="7030A0"/>
                </a:solidFill>
              </a:rPr>
              <a:t>dominant</a:t>
            </a:r>
            <a:r>
              <a:t> if…</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2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1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organism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organism</a:t>
            </a:r>
            <a:r>
              <a:t> is…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Pheno- means “appear.” How is a </a:t>
            </a:r>
            <a:r>
              <a:rPr b="1">
                <a:solidFill>
                  <a:srgbClr val="7030A0"/>
                </a:solidFill>
              </a:rPr>
              <a:t>phenotype</a:t>
            </a:r>
            <a:r>
              <a:t> related to “appearing?”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phenotype</a:t>
            </a:r>
            <a:r>
              <a:t> is related to appearing because…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If an </a:t>
            </a:r>
            <a:r>
              <a:rPr b="1" sz="2000">
                <a:solidFill>
                  <a:srgbClr val="7030A0"/>
                </a:solidFill>
              </a:rPr>
              <a:t>organism</a:t>
            </a:r>
            <a:r>
              <a:rPr b="1" sz="2000"/>
              <a:t> has a </a:t>
            </a:r>
            <a:r>
              <a:rPr b="1" sz="2000">
                <a:solidFill>
                  <a:srgbClr val="7030A0"/>
                </a:solidFill>
              </a:rPr>
              <a:t>recessive</a:t>
            </a:r>
            <a:r>
              <a:rPr b="1" sz="2000"/>
              <a:t> </a:t>
            </a:r>
            <a:r>
              <a:rPr b="1" sz="2000">
                <a:solidFill>
                  <a:srgbClr val="7030A0"/>
                </a:solidFill>
              </a:rPr>
              <a:t>phenotype</a:t>
            </a:r>
            <a:r>
              <a:rPr b="1" sz="2000"/>
              <a:t>, what does that tell you about that </a:t>
            </a:r>
            <a:r>
              <a:rPr b="1" sz="2000">
                <a:solidFill>
                  <a:srgbClr val="7030A0"/>
                </a:solidFill>
              </a:rPr>
              <a:t>organism</a:t>
            </a:r>
            <a:r>
              <a:rPr b="1" sz="2000"/>
              <a:t>'s genotype?</a:t>
            </a:r>
          </a:p>
        </p:txBody>
      </p:sp>
      <p:sp>
        <p:nvSpPr>
          <p:cNvPr id="5" name="TextBox 4"/>
          <p:cNvSpPr txBox="1"/>
          <p:nvPr/>
        </p:nvSpPr>
        <p:spPr>
          <a:xfrm>
            <a:off x="0" y="1490472"/>
            <a:ext cx="5751576" cy="923544"/>
          </a:xfrm>
          <a:prstGeom prst="rect">
            <a:avLst/>
          </a:prstGeom>
          <a:noFill/>
        </p:spPr>
        <p:txBody>
          <a:bodyPr wrap="square">
            <a:spAutoFit/>
          </a:bodyPr>
          <a:lstStyle/>
          <a:p>
            <a:r>
              <a:rPr i="1"/>
              <a:t>If an </a:t>
            </a:r>
            <a:r>
              <a:rPr b="1" sz="2000" i="1">
                <a:solidFill>
                  <a:srgbClr val="7030A0"/>
                </a:solidFill>
              </a:rPr>
              <a:t>organism</a:t>
            </a:r>
            <a:r>
              <a:rPr i="1"/>
              <a:t> has a </a:t>
            </a:r>
            <a:r>
              <a:rPr b="1" sz="2000" i="1">
                <a:solidFill>
                  <a:srgbClr val="7030A0"/>
                </a:solidFill>
              </a:rPr>
              <a:t>recessive</a:t>
            </a:r>
            <a:r>
              <a:rPr i="1"/>
              <a:t> </a:t>
            </a:r>
            <a:r>
              <a:rPr b="1" sz="2000" i="1">
                <a:solidFill>
                  <a:srgbClr val="7030A0"/>
                </a:solidFill>
              </a:rPr>
              <a:t>phenotype</a:t>
            </a:r>
            <a:r>
              <a:rPr i="1"/>
              <a:t>, it means…?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82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19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21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8124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8250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9"/>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10"/>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1"/>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2"/>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3"/>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4"/>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an </a:t>
            </a:r>
            <a:r>
              <a:rPr b="1">
                <a:solidFill>
                  <a:srgbClr val="7030A0"/>
                </a:solidFill>
              </a:rPr>
              <a:t>organism</a:t>
            </a:r>
            <a:r>
              <a:t> has a </a:t>
            </a:r>
            <a:r>
              <a:rPr b="1">
                <a:solidFill>
                  <a:srgbClr val="7030A0"/>
                </a:solidFill>
              </a:rPr>
              <a:t>recessive</a:t>
            </a:r>
            <a:r>
              <a:t> </a:t>
            </a:r>
            <a:r>
              <a:rPr b="1">
                <a:solidFill>
                  <a:srgbClr val="7030A0"/>
                </a:solidFill>
              </a:rPr>
              <a:t>phenotype</a:t>
            </a:r>
            <a:r>
              <a:t>, what does that tell you about that </a:t>
            </a:r>
            <a:r>
              <a:rPr b="1">
                <a:solidFill>
                  <a:srgbClr val="7030A0"/>
                </a:solidFill>
              </a:rPr>
              <a:t>organism</a:t>
            </a:r>
            <a:r>
              <a:t>'s genotype?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a:t>
            </a:r>
            <a:r>
              <a:rPr b="1">
                <a:solidFill>
                  <a:srgbClr val="7030A0"/>
                </a:solidFill>
              </a:rPr>
              <a:t>organism</a:t>
            </a:r>
            <a:r>
              <a:t> has a </a:t>
            </a:r>
            <a:r>
              <a:rPr b="1">
                <a:solidFill>
                  <a:srgbClr val="7030A0"/>
                </a:solidFill>
              </a:rPr>
              <a:t>recessive</a:t>
            </a:r>
            <a:r>
              <a:t> </a:t>
            </a:r>
            <a:r>
              <a:rPr b="1">
                <a:solidFill>
                  <a:srgbClr val="7030A0"/>
                </a:solidFill>
              </a:rPr>
              <a:t>phenotype</a:t>
            </a:r>
            <a:r>
              <a:t>, it means…?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recessive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recessive</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recessive</a:t>
            </a:r>
            <a:r>
              <a:rPr sz="2000"/>
              <a:t>
• My visual is…
• It relates to what I’ve learned about </a:t>
            </a:r>
            <a:r>
              <a:rPr b="1" sz="2000">
                <a:solidFill>
                  <a:srgbClr val="7030A0"/>
                </a:solidFill>
              </a:rPr>
              <a:t>recessive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recessive</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recessive.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recessive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19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821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8124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S8250i.png"/>
          <p:cNvPicPr>
            <a:picLocks noChangeAspect="1"/>
          </p:cNvPicPr>
          <p:nvPr/>
        </p:nvPicPr>
        <p:blipFill>
          <a:blip r:embed="rId12"/>
          <a:stretch>
            <a:fillRect/>
          </a:stretch>
        </p:blipFill>
        <p:spPr>
          <a:xfrm>
            <a:off x="4873752" y="5559552"/>
            <a:ext cx="1438656" cy="1078992"/>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recessive...</a:t>
            </a:r>
            <a:r>
              <a:rPr i="1"/>
              <a:t>
From this visual, I can infer… </a:t>
            </a:r>
            <a:r>
              <a:rPr i="0"/>
              <a:t>(use </a:t>
            </a:r>
            <a:r>
              <a:rPr b="1">
                <a:solidFill>
                  <a:srgbClr val="7030A0"/>
                </a:solidFill>
              </a:rPr>
              <a:t>recessive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recessive</a:t>
            </a:r>
            <a:r>
              <a:t>.
Include 3-5 other vocabulary words in your paragraph. You may include the following stems:​
</a:t>
            </a:r>
            <a:r>
              <a:rPr i="1"/>
              <a:t>•   </a:t>
            </a:r>
            <a:r>
              <a:rPr i="1" b="1">
                <a:solidFill>
                  <a:srgbClr val="7030A0"/>
                </a:solidFill>
              </a:rPr>
              <a:t>Recessive</a:t>
            </a:r>
            <a:r>
              <a:rPr i="1"/>
              <a:t> means…
</a:t>
            </a:r>
            <a:r>
              <a:rPr i="1"/>
              <a:t>•   A </a:t>
            </a:r>
            <a:r>
              <a:rPr i="1" b="1">
                <a:solidFill>
                  <a:srgbClr val="7030A0"/>
                </a:solidFill>
              </a:rPr>
              <a:t>recessive</a:t>
            </a:r>
            <a:r>
              <a:rPr i="1"/>
              <a:t> </a:t>
            </a:r>
            <a:r>
              <a:rPr i="1" b="1">
                <a:solidFill>
                  <a:srgbClr val="7030A0"/>
                </a:solidFill>
              </a:rPr>
              <a:t>allele</a:t>
            </a:r>
            <a:r>
              <a:rPr i="1"/>
              <a:t> is different from a </a:t>
            </a:r>
            <a:r>
              <a:rPr i="1" b="1">
                <a:solidFill>
                  <a:srgbClr val="7030A0"/>
                </a:solidFill>
              </a:rPr>
              <a:t>dominant</a:t>
            </a:r>
            <a:r>
              <a:rPr i="1"/>
              <a:t> </a:t>
            </a:r>
            <a:r>
              <a:rPr i="1" b="1">
                <a:solidFill>
                  <a:srgbClr val="7030A0"/>
                </a:solidFill>
              </a:rPr>
              <a:t>allele</a:t>
            </a:r>
            <a:r>
              <a:rPr i="1"/>
              <a:t> because…
</a:t>
            </a:r>
            <a:r>
              <a:rPr i="1"/>
              <a:t>•   If an </a:t>
            </a:r>
            <a:r>
              <a:rPr i="1" b="1">
                <a:solidFill>
                  <a:srgbClr val="7030A0"/>
                </a:solidFill>
              </a:rPr>
              <a:t>organism</a:t>
            </a:r>
            <a:r>
              <a:rPr i="1"/>
              <a:t> has a </a:t>
            </a:r>
            <a:r>
              <a:rPr i="1" b="1">
                <a:solidFill>
                  <a:srgbClr val="7030A0"/>
                </a:solidFill>
              </a:rPr>
              <a:t>recessive</a:t>
            </a:r>
            <a:r>
              <a:rPr i="1"/>
              <a:t> </a:t>
            </a:r>
            <a:r>
              <a:rPr i="1" b="1">
                <a:solidFill>
                  <a:srgbClr val="7030A0"/>
                </a:solidFill>
              </a:rPr>
              <a:t>phenotype</a:t>
            </a:r>
            <a:r>
              <a:rPr i="1"/>
              <a:t>, it means…?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82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recessive.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If an organism has a recessive phenotype, what does that tell you about that organism's genotype?</a:t>
            </a:r>
            <a:r>
              <a:t>
</a:t>
            </a:r>
            <a:r>
              <a:rPr i="1"/>
              <a:t>If an organism has a recessive phenotype, it means…?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25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819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821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8124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S8250w.png"/>
          <p:cNvPicPr>
            <a:picLocks noChangeAspect="1"/>
          </p:cNvPicPr>
          <p:nvPr/>
        </p:nvPicPr>
        <p:blipFill>
          <a:blip r:embed="rId8"/>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9"/>
          <a:stretch>
            <a:fillRect/>
          </a:stretch>
        </p:blipFill>
        <p:spPr>
          <a:xfrm>
            <a:off x="7360920" y="2642616"/>
            <a:ext cx="1199803" cy="689956"/>
          </a:xfrm>
          <a:prstGeom prst="rect">
            <a:avLst/>
          </a:prstGeom>
        </p:spPr>
      </p:pic>
      <p:pic>
        <p:nvPicPr>
          <p:cNvPr id="14" name="Picture 13" descr="bracket.png"/>
          <p:cNvPicPr>
            <a:picLocks noChangeAspect="1"/>
          </p:cNvPicPr>
          <p:nvPr/>
        </p:nvPicPr>
        <p:blipFill>
          <a:blip r:embed="rId10"/>
          <a:stretch>
            <a:fillRect/>
          </a:stretch>
        </p:blipFill>
        <p:spPr>
          <a:xfrm>
            <a:off x="5888736" y="2642616"/>
            <a:ext cx="969264" cy="758952"/>
          </a:xfrm>
          <a:prstGeom prst="rect">
            <a:avLst/>
          </a:prstGeom>
        </p:spPr>
      </p:pic>
      <p:pic>
        <p:nvPicPr>
          <p:cNvPr id="15" name="Picture 14" descr="noun-write-1439720.png"/>
          <p:cNvPicPr>
            <a:picLocks noChangeAspect="1"/>
          </p:cNvPicPr>
          <p:nvPr/>
        </p:nvPicPr>
        <p:blipFill>
          <a:blip r:embed="rId11"/>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If an </a:t>
            </a:r>
            <a:r>
              <a:rPr b="1" sz="2800">
                <a:solidFill>
                  <a:srgbClr val="7030A0"/>
                </a:solidFill>
              </a:rPr>
              <a:t>organism</a:t>
            </a:r>
            <a:r>
              <a:rPr b="1" sz="2800"/>
              <a:t> has a </a:t>
            </a:r>
            <a:r>
              <a:rPr b="1" sz="2800">
                <a:solidFill>
                  <a:srgbClr val="7030A0"/>
                </a:solidFill>
              </a:rPr>
              <a:t>recessive</a:t>
            </a:r>
            <a:r>
              <a:rPr b="1" sz="2800"/>
              <a:t> </a:t>
            </a:r>
            <a:r>
              <a:rPr b="1" sz="2800">
                <a:solidFill>
                  <a:srgbClr val="7030A0"/>
                </a:solidFill>
              </a:rPr>
              <a:t>phenotype</a:t>
            </a:r>
            <a:r>
              <a:rPr b="1" sz="2800"/>
              <a:t>, what does that tell you about that </a:t>
            </a:r>
            <a:r>
              <a:rPr b="1" sz="2800">
                <a:solidFill>
                  <a:srgbClr val="7030A0"/>
                </a:solidFill>
              </a:rPr>
              <a:t>organism</a:t>
            </a:r>
            <a:r>
              <a:rPr b="1" sz="2800"/>
              <a:t>'s genotype?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82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19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21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8124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8250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9"/>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10"/>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1"/>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2"/>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3"/>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1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