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Verifique la comprensión. Esto es importante porque la siguiente diapositiva es la última de la conversación estructurada y también se recomienda que sea la pregunta de salida.</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Recomendación: use esta diapositiva o la actividad final de extensión (escribir un párrafo) como cierre o ticket de salida. Haga que los estudiantes discutan sus respuestas en grupos, luego escriban sus respuestas.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tres frases de inicio.</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frases de inicio, independientemente de lo que hayan elegido anteriormente. Nota: si tiene poco tiempo, se puede omitir esta segunda parte de la actividad.</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5(B) escribir utilizando vocabulario básico recién adquirido y vocabulario de nivel de grado basado en el contenido;</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Conversación estructurada introductoria:</a:t>
            </a:r>
          </a:p>
          <a:p/>
          <a:p>
            <a:r>
              <a:t>Esta actividad se llama Preparación para la pregunta guía y se describe con más detalle en Teaching Science to English Learners de Stephen Fleenor y Tina Beene (p.24-25).</a:t>
            </a:r>
          </a:p>
          <a:p>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Batalla_de_Gettysburg_Soc8e01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NOTA PARA EL MAESTRO</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¡Este es TÚ plan de clase! Siéntete libre de eliminar, cambiar o agregar diapositivas.
</a:t>
            </a:r>
            <a:r>
              <a:t>•   El propósito de estas diapositivas es maximizar el lenguaje académico verbal y escrito de los estudiantes. Dependiendo de la duración u otro contenido de su clase, es posible que algunas de las diapositivas no se ajusten al contenido o al momento de la clase. Cada conversación estructurada debe tomar de 3 a 5 minutos, con la opción de extender la conversación según las respuestas de los estudiantes.
</a:t>
            </a:r>
            <a:r>
              <a:rPr>
                <a:solidFill>
                  <a:srgbClr val="0070C0"/>
                </a:solidFill>
              </a:rPr>
              <a:t>•   Se recomienda mostrar algunos objetivos (como en la Diapositiva 5) y que los estudiantes interactúen con estos objetivos de alguna manera (como en la Diapositiva 6).
</a:t>
            </a:r>
            <a:r>
              <a:t>•   Para personalizar cada conversación estructurada, mueva los corchetes al ícono correspondiente.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Explicación de cómo usar estas diapositivas.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Aviso: Como titular de la licencia de este producto, usted acepta que (1) puede usar este producto digital para su propio uso como educador con sus estudiantes y (2) no puede republicar, reproducir, duplicar, copiar, vender, mostrar o distribuir a amigos, colegas o cualquier otro tercero. Cualquier uso no autorizado de los materiales constituirá una infracción de nuestros derechos.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¿Cuál era el propósito del </a:t>
            </a:r>
            <a:r>
              <a:rPr b="1">
                <a:solidFill>
                  <a:srgbClr val="7030A0"/>
                </a:solidFill>
              </a:rPr>
              <a:t>Discurso de Gettysburg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El propósito del </a:t>
            </a:r>
            <a:r>
              <a:rPr b="1">
                <a:solidFill>
                  <a:srgbClr val="7030A0"/>
                </a:solidFill>
              </a:rPr>
              <a:t>Discurso de Gettysburg</a:t>
            </a:r>
            <a:r>
              <a:t> era...</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e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e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Pregunta de Relación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¿Cómo estaba relacionada la </a:t>
            </a:r>
            <a:r>
              <a:rPr b="1">
                <a:solidFill>
                  <a:srgbClr val="7030A0"/>
                </a:solidFill>
              </a:rPr>
              <a:t>Batalla de Gettysburg</a:t>
            </a:r>
            <a:r>
              <a:t> con el </a:t>
            </a:r>
            <a:r>
              <a:rPr b="1">
                <a:solidFill>
                  <a:srgbClr val="7030A0"/>
                </a:solidFill>
              </a:rPr>
              <a:t>Discurso de Gettysburg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La </a:t>
            </a:r>
            <a:r>
              <a:rPr b="1">
                <a:solidFill>
                  <a:srgbClr val="7030A0"/>
                </a:solidFill>
              </a:rPr>
              <a:t>Batalla de Gettysburg</a:t>
            </a:r>
            <a:r>
              <a:t> está relacionada con el </a:t>
            </a:r>
            <a:r>
              <a:rPr b="1">
                <a:solidFill>
                  <a:srgbClr val="7030A0"/>
                </a:solidFill>
              </a:rPr>
              <a:t>Discurso de Gettysburg</a:t>
            </a:r>
            <a:r>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Lectura Estructurada</a:t>
            </a:r>
          </a:p>
        </p:txBody>
      </p:sp>
      <p:sp>
        <p:nvSpPr>
          <p:cNvPr id="4" name="TextBox 3"/>
          <p:cNvSpPr txBox="1"/>
          <p:nvPr/>
        </p:nvSpPr>
        <p:spPr>
          <a:xfrm>
            <a:off x="1" y="365760"/>
            <a:ext cx="3044952" cy="1764792"/>
          </a:xfrm>
          <a:prstGeom prst="rect">
            <a:avLst/>
          </a:prstGeom>
          <a:noFill/>
        </p:spPr>
        <p:txBody>
          <a:bodyPr wrap="square">
            <a:spAutoFit/>
          </a:bodyPr>
          <a:lstStyle/>
          <a:p>
            <a:r>
              <a:rPr sz="1800" i="0"/>
              <a:t>Mientras leemos, veremos cómo la Batalla de Gettysburg cambió el rumbo de la Guerra Civil.</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Presta atención a:</a:t>
            </a:r>
          </a:p>
        </p:txBody>
      </p:sp>
      <p:sp>
        <p:nvSpPr>
          <p:cNvPr id="6" name="TextBox 5"/>
          <p:cNvSpPr txBox="1"/>
          <p:nvPr/>
        </p:nvSpPr>
        <p:spPr>
          <a:xfrm>
            <a:off x="1" y="2167128"/>
            <a:ext cx="3044952" cy="1764792"/>
          </a:xfrm>
          <a:prstGeom prst="rect">
            <a:avLst/>
          </a:prstGeom>
          <a:noFill/>
        </p:spPr>
        <p:txBody>
          <a:bodyPr wrap="square">
            <a:spAutoFit/>
          </a:bodyPr>
          <a:lstStyle/>
          <a:p>
            <a:r>
              <a:rPr sz="1800" i="0"/>
              <a:t>Cuál lado había logrado victorias importantes antes de la Batalla de GettysburgQué ocurrió durante la Batalla de GettysburgResultado de la batallaNúmero de bajasPor qué la batalla fue un punto de inflexión</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Conversación Post-Lectura</a:t>
            </a:r>
          </a:p>
        </p:txBody>
      </p:sp>
      <p:sp>
        <p:nvSpPr>
          <p:cNvPr id="3" name="TextBox 2"/>
          <p:cNvSpPr txBox="1"/>
          <p:nvPr/>
        </p:nvSpPr>
        <p:spPr>
          <a:xfrm>
            <a:off x="1" y="365760"/>
            <a:ext cx="3044952" cy="1764792"/>
          </a:xfrm>
          <a:prstGeom prst="rect">
            <a:avLst/>
          </a:prstGeom>
          <a:noFill/>
        </p:spPr>
        <p:txBody>
          <a:bodyPr wrap="square">
            <a:spAutoFit/>
          </a:bodyPr>
          <a:lstStyle/>
          <a:p>
            <a:r>
              <a:rPr sz="1800" i="0"/>
              <a:t>¿Por qué fue la Batalla de Gettysburg un punto de inflexión en la Guerra Civil?</a:t>
            </a:r>
          </a:p>
        </p:txBody>
      </p:sp>
      <p:sp>
        <p:nvSpPr>
          <p:cNvPr id="4" name="TextBox 3"/>
          <p:cNvSpPr txBox="1"/>
          <p:nvPr/>
        </p:nvSpPr>
        <p:spPr>
          <a:xfrm>
            <a:off x="1" y="2121408"/>
            <a:ext cx="3044952" cy="1764792"/>
          </a:xfrm>
          <a:prstGeom prst="rect">
            <a:avLst/>
          </a:prstGeom>
          <a:noFill/>
        </p:spPr>
        <p:txBody>
          <a:bodyPr wrap="square">
            <a:spAutoFit/>
          </a:bodyPr>
          <a:lstStyle/>
          <a:p>
            <a:r>
              <a:rPr sz="1800" i="1"/>
              <a:t>La Batalla de Gettysburg fue un punto de inflexión en la Guerra Civil porque...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e01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2148840"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Objetivo del lenguaje:</a:t>
            </a:r>
          </a:p>
        </p:txBody>
      </p:sp>
      <p:sp>
        <p:nvSpPr>
          <p:cNvPr id="4" name="TextBox 3"/>
          <p:cNvSpPr txBox="1"/>
          <p:nvPr/>
        </p:nvSpPr>
        <p:spPr>
          <a:xfrm>
            <a:off x="0" y="365760"/>
            <a:ext cx="5751576" cy="923544"/>
          </a:xfrm>
          <a:prstGeom prst="rect">
            <a:avLst/>
          </a:prstGeom>
          <a:noFill/>
        </p:spPr>
        <p:txBody>
          <a:bodyPr wrap="square">
            <a:spAutoFit/>
          </a:bodyPr>
          <a:lstStyle/>
          <a:p>
            <a:r>
              <a:rPr b="1" sz="2000"/>
              <a:t>¿Cómo crees que la </a:t>
            </a:r>
            <a:r>
              <a:rPr b="1" sz="2000">
                <a:solidFill>
                  <a:srgbClr val="7030A0"/>
                </a:solidFill>
              </a:rPr>
              <a:t>Batalla de Gettysburg</a:t>
            </a:r>
            <a:r>
              <a:rPr b="1" sz="2000"/>
              <a:t> afectó a la Unión durante la Guerra Civil?</a:t>
            </a:r>
          </a:p>
        </p:txBody>
      </p:sp>
      <p:sp>
        <p:nvSpPr>
          <p:cNvPr id="5" name="TextBox 4"/>
          <p:cNvSpPr txBox="1"/>
          <p:nvPr/>
        </p:nvSpPr>
        <p:spPr>
          <a:xfrm>
            <a:off x="0" y="1490472"/>
            <a:ext cx="5751576" cy="923544"/>
          </a:xfrm>
          <a:prstGeom prst="rect">
            <a:avLst/>
          </a:prstGeom>
          <a:noFill/>
        </p:spPr>
        <p:txBody>
          <a:bodyPr wrap="square">
            <a:spAutoFit/>
          </a:bodyPr>
          <a:lstStyle/>
          <a:p>
            <a:r>
              <a:rPr i="1"/>
              <a:t>Yo creo que la </a:t>
            </a:r>
            <a:r>
              <a:rPr b="1" sz="2000" i="1">
                <a:solidFill>
                  <a:srgbClr val="7030A0"/>
                </a:solidFill>
              </a:rPr>
              <a:t>Batalla de Gettysburg</a:t>
            </a:r>
            <a:r>
              <a:rPr i="1"/>
              <a:t> afectó a la Unión durante la Guerra Civil al...</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No estoy listo</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Bastante listo</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Completamente listo</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¿Qué tan preparado estás para responder esta pregunta, con oraciones completas y utilizando el vocabulario clave?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Inferencial</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¿Cómo crees que la </a:t>
            </a:r>
            <a:r>
              <a:rPr b="1">
                <a:solidFill>
                  <a:srgbClr val="7030A0"/>
                </a:solidFill>
              </a:rPr>
              <a:t>Batalla de Gettysburg</a:t>
            </a:r>
            <a:r>
              <a:t> afectó a la Unión durante la Guerra Civil?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 creo que la </a:t>
            </a:r>
            <a:r>
              <a:rPr b="1">
                <a:solidFill>
                  <a:srgbClr val="7030A0"/>
                </a:solidFill>
              </a:rPr>
              <a:t>Batalla de Gettysburg</a:t>
            </a:r>
            <a:r>
              <a:t> afectó a la Unión durante la Guerra Civil 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Utilice cualquiera o todas las actividades en las siguientes diapositivas, ya sea entre conversaciones estructuradas o después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Conversación de preguntas</a:t>
            </a:r>
          </a:p>
          <a:p>
            <a:pPr algn="l"/>
            <a:r>
              <a:rPr b="0" i="1" sz="2000"/>
              <a:t>Fomente el diálogo abierto sobre la imagen con preguntas y predicciones.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que se completen las conversaciones estructuradas, como un cierre o boleto de salida de la lección. Haga que los estudiantes escriban todo lo que han aprendido sobre la palabra de vocabulario, estructurado con las frases iniciales de sus conversaciones estructuradas y el vocabulario clave.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Batalla de Gettysburg</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Batalla de Gettysburg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Batalla de Gettysburg</a:t>
            </a:r>
            <a:r>
              <a:rPr sz="2000"/>
              <a:t>
• Mi visual es…
• Mi visual se relaciona con lo que he aprendido acerca de </a:t>
            </a:r>
            <a:r>
              <a:rPr b="1" sz="2000">
                <a:solidFill>
                  <a:srgbClr val="7030A0"/>
                </a:solidFill>
              </a:rPr>
              <a:t>Batalla de Gettysburg</a:t>
            </a:r>
            <a:r>
              <a:rPr sz="2000"/>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Batalla de Gettysburg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Batalla de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a:latin typeface="Calibri"/>
              </a:defRPr>
            </a:pPr>
            <a:r>
              <a:t>más cerca de la ventana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Elije un inicio de oración: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Una cosa que no sé es…</a:t>
            </a:r>
            <a:br/>
          </a:p>
          <a:p>
            <a:pPr>
              <a:defRPr i="1" sz="1800"/>
            </a:pPr>
            <a:r>
              <a:t>•   Una cosa que me pregunto es…</a:t>
            </a:r>
            <a:br/>
          </a:p>
          <a:p>
            <a:pPr>
              <a:defRPr i="1" sz="1800"/>
            </a:pPr>
            <a:r>
              <a:t>•   No entendí cuando hablamos de ______, pero creo 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Elija una hipótesis: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Yo creo…</a:t>
            </a:r>
            <a:br/>
          </a:p>
          <a:p>
            <a:pPr>
              <a:defRPr i="1" sz="1800"/>
            </a:pPr>
            <a:r>
              <a:t>•   Basado en ______, yo creo…</a:t>
            </a:r>
            <a:br/>
          </a:p>
          <a:p>
            <a:pPr>
              <a:defRPr i="1" sz="1800"/>
            </a:pPr>
            <a:r>
              <a:t>•   ______ me hace pensar ______ porque…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Batalla de Gettysburg</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oc8e06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Batalla de Gettysburg...</a:t>
            </a:r>
            <a:r>
              <a:rPr i="1"/>
              <a:t>
De esta visual, puedo inferir… </a:t>
            </a:r>
            <a:r>
              <a:rPr i="0"/>
              <a:t>(usa </a:t>
            </a:r>
            <a:r>
              <a:rPr b="1">
                <a:solidFill>
                  <a:srgbClr val="7030A0"/>
                </a:solidFill>
              </a:rPr>
              <a:t>Batalla de Gettysburg</a:t>
            </a:r>
            <a:r>
              <a:rPr i="0"/>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Escritura</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Escribe un párrafo que describa  </a:t>
            </a:r>
            <a:r>
              <a:rPr b="1">
                <a:solidFill>
                  <a:srgbClr val="7030A0"/>
                </a:solidFill>
              </a:rPr>
              <a:t>Batalla de Gettysburg</a:t>
            </a:r>
            <a:r>
              <a:t>.
Incluye otras 3-5 palabras de vocabulario en tu párrafo. Puedes incluir los siguientes inicios de oración:​
​</a:t>
            </a:r>
            <a:r>
              <a:rPr i="1"/>
              <a:t>•   En la </a:t>
            </a:r>
            <a:r>
              <a:rPr i="1" b="1">
                <a:solidFill>
                  <a:srgbClr val="7030A0"/>
                </a:solidFill>
              </a:rPr>
              <a:t>Batalla de Gettysburg</a:t>
            </a:r>
            <a:r>
              <a:rPr i="1"/>
              <a:t>, ...
</a:t>
            </a:r>
            <a:r>
              <a:rPr i="1"/>
              <a:t>•   La </a:t>
            </a:r>
            <a:r>
              <a:rPr i="1" b="1">
                <a:solidFill>
                  <a:srgbClr val="7030A0"/>
                </a:solidFill>
              </a:rPr>
              <a:t>Batalla de Gettysburg</a:t>
            </a:r>
            <a:r>
              <a:rPr i="1"/>
              <a:t> está relacionada con el </a:t>
            </a:r>
            <a:r>
              <a:rPr i="1" b="1">
                <a:solidFill>
                  <a:srgbClr val="7030A0"/>
                </a:solidFill>
              </a:rPr>
              <a:t>Discurso de Gettysburg</a:t>
            </a:r>
            <a:r>
              <a:rPr i="1"/>
              <a:t> porque...
</a:t>
            </a:r>
            <a:r>
              <a:rPr i="1"/>
              <a:t>•   Yo creo que la </a:t>
            </a:r>
            <a:r>
              <a:rPr i="1" b="1">
                <a:solidFill>
                  <a:srgbClr val="7030A0"/>
                </a:solidFill>
              </a:rPr>
              <a:t>Batalla de Gettysburg</a:t>
            </a:r>
            <a:r>
              <a:rPr i="1"/>
              <a:t> afectó a la Unión durante la Guerra Civil al...</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cosas que notas en esta imagen.
</a:t>
            </a:r>
            <a:r>
              <a:rPr i="1"/>
              <a:t>Yo noto…
</a:t>
            </a:r>
            <a:r>
              <a:rPr b="1"/>
              <a:t>1 cosa que te preguntas sobre esta imagen.
</a:t>
            </a:r>
            <a:r>
              <a:rPr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e01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Enfoque de hoy:</a:t>
            </a:r>
            <a:r>
              <a:rPr>
                <a:solidFill>
                  <a:srgbClr val="7030A0"/>
                </a:solidFill>
              </a:rPr>
              <a:t>Batalla de Gettysburg</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Objetivo del contenido</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Objetivo del lenguaje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En oraciones completas, puedo responder esta pregunta usando las palabras de vocabulario a la derecha:</a:t>
            </a:r>
          </a:p>
        </p:txBody>
      </p:sp>
      <p:sp>
        <p:nvSpPr>
          <p:cNvPr id="7" name="TextBox 6"/>
          <p:cNvSpPr txBox="1"/>
          <p:nvPr/>
        </p:nvSpPr>
        <p:spPr>
          <a:xfrm>
            <a:off x="155448" y="4663440"/>
            <a:ext cx="5751576" cy="4663440"/>
          </a:xfrm>
          <a:prstGeom prst="rect">
            <a:avLst/>
          </a:prstGeom>
          <a:noFill/>
        </p:spPr>
        <p:txBody>
          <a:bodyPr wrap="square">
            <a:spAutoFit/>
          </a:bodyPr>
          <a:lstStyle/>
          <a:p>
            <a:r>
              <a:t>¿Cómo crees que la </a:t>
            </a:r>
            <a:r>
              <a:rPr b="1" sz="1800">
                <a:solidFill>
                  <a:srgbClr val="7030A0"/>
                </a:solidFill>
              </a:rPr>
              <a:t>Batalla de Gettysburg</a:t>
            </a:r>
            <a:r>
              <a:t> afectó a la Unión durante la Guerra Civil?</a:t>
            </a:r>
          </a:p>
        </p:txBody>
      </p:sp>
      <p:sp>
        <p:nvSpPr>
          <p:cNvPr id="8" name="TextBox 7"/>
          <p:cNvSpPr txBox="1"/>
          <p:nvPr/>
        </p:nvSpPr>
        <p:spPr>
          <a:xfrm>
            <a:off x="155448" y="5605272"/>
            <a:ext cx="5751576" cy="4663440"/>
          </a:xfrm>
          <a:prstGeom prst="rect">
            <a:avLst/>
          </a:prstGeom>
          <a:noFill/>
        </p:spPr>
        <p:txBody>
          <a:bodyPr wrap="square">
            <a:spAutoFit/>
          </a:bodyPr>
          <a:lstStyle/>
          <a:p>
            <a:r>
              <a:rPr i="1"/>
              <a:t>Yo creo que la </a:t>
            </a:r>
            <a:r>
              <a:rPr b="1" sz="1800" i="1">
                <a:solidFill>
                  <a:srgbClr val="7030A0"/>
                </a:solidFill>
              </a:rPr>
              <a:t>Batalla de Gettysburg</a:t>
            </a:r>
            <a:r>
              <a:rPr i="1"/>
              <a:t> afectó a la Unión durante la Guerra Civil al...</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Podemos explicar el significado de la Batalla de Gettysburg y cómo afectó a la Unión durante la Guerra Civil.</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¿Cómo crees que la </a:t>
            </a:r>
            <a:r>
              <a:rPr b="1" sz="2800">
                <a:solidFill>
                  <a:srgbClr val="7030A0"/>
                </a:solidFill>
              </a:rPr>
              <a:t>Batalla de Gettysburg</a:t>
            </a:r>
            <a:r>
              <a:rPr b="1" sz="2800"/>
              <a:t> afectó a la Unión durante la Guerra Civil?</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Elige un comienzo de oración para compartir:</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Creo que la pregunta está pidiendo...</a:t>
            </a:r>
          </a:p>
          <a:p>
            <a:pPr>
              <a:lnSpc>
                <a:spcPct val="150000"/>
              </a:lnSpc>
              <a:defRPr i="1" sz="2400"/>
            </a:pPr>
            <a:r>
              <a:t>•   Creo que el término ____ significa... porque...</a:t>
            </a:r>
          </a:p>
          <a:p>
            <a:pPr>
              <a:lnSpc>
                <a:spcPct val="150000"/>
              </a:lnSpc>
              <a:defRPr i="1" sz="2400">
                <a:solidFill>
                  <a:srgbClr val="548235"/>
                </a:solidFill>
              </a:defRPr>
            </a:pPr>
            <a:r>
              <a:t>•   La imagen me hace pensar en... porque...</a:t>
            </a:r>
          </a:p>
          <a:p>
            <a:pPr>
              <a:lnSpc>
                <a:spcPct val="150000"/>
              </a:lnSpc>
              <a:defRPr i="1" sz="2400"/>
            </a:pPr>
            <a:r>
              <a:t>•   Creo que el término ____ es importante para la pregunta porque...</a:t>
            </a:r>
          </a:p>
        </p:txBody>
      </p:sp>
      <p:pic>
        <p:nvPicPr>
          <p:cNvPr id="7" name="Picture 6"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es_signal_horizontal.png"/>
          <p:cNvPicPr>
            <a:picLocks noChangeAspect="1"/>
          </p:cNvPicPr>
          <p:nvPr/>
        </p:nvPicPr>
        <p:blipFill>
          <a:blip r:embed="rId6"/>
          <a:stretch>
            <a:fillRect/>
          </a:stretch>
        </p:blipFill>
        <p:spPr>
          <a:xfrm>
            <a:off x="2121408" y="5486400"/>
            <a:ext cx="6963294"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e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¿Qué ocurrió en la </a:t>
            </a:r>
            <a:r>
              <a:rPr b="1">
                <a:solidFill>
                  <a:srgbClr val="7030A0"/>
                </a:solidFill>
              </a:rPr>
              <a:t>Batalla de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En la </a:t>
            </a:r>
            <a:r>
              <a:rPr b="1">
                <a:solidFill>
                  <a:srgbClr val="7030A0"/>
                </a:solidFill>
              </a:rPr>
              <a:t>Batalla de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