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0.png"/><Relationship Id="rId6" Type="http://schemas.openxmlformats.org/officeDocument/2006/relationships/hyperlink" Target="https://thevisualnonglossary.com/admn/cd_interface/docs_generate/download_reading.php?file=Reading%20Passage_comercio_de_esclavos_transatl%C3%A1ntico_Soc8e135.docx" TargetMode="External"/><Relationship Id="rId7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8.png"/><Relationship Id="rId22" Type="http://schemas.openxmlformats.org/officeDocument/2006/relationships/image" Target="../media/image59.png"/><Relationship Id="rId23" Type="http://schemas.openxmlformats.org/officeDocument/2006/relationships/image" Target="../media/image60.png"/><Relationship Id="rId24" Type="http://schemas.openxmlformats.org/officeDocument/2006/relationships/image" Target="../media/image61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2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2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3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5.xml"/><Relationship Id="rId8" Type="http://schemas.openxmlformats.org/officeDocument/2006/relationships/image" Target="../media/image65.png"/><Relationship Id="rId9" Type="http://schemas.openxmlformats.org/officeDocument/2006/relationships/image" Target="../media/image46.png"/><Relationship Id="rId10" Type="http://schemas.openxmlformats.org/officeDocument/2006/relationships/image" Target="../media/image51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8e13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Trans- significa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Se llamó </a:t>
            </a:r>
            <a:r>
              <a:rPr b="1">
                <a:solidFill>
                  <a:srgbClr val="7030A0"/>
                </a:solidFill>
              </a:rPr>
              <a:t>comercio de esclavos transatlántico</a:t>
            </a:r>
            <a:r>
              <a:t> porque...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09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plantación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plantación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8e09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8e13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estaba relacionado el </a:t>
            </a:r>
            <a:r>
              <a:rPr b="1">
                <a:solidFill>
                  <a:srgbClr val="7030A0"/>
                </a:solidFill>
              </a:rPr>
              <a:t>comercio de esclavos transatlántico</a:t>
            </a:r>
            <a:r>
              <a:t> con las </a:t>
            </a:r>
            <a:r>
              <a:rPr b="1">
                <a:solidFill>
                  <a:srgbClr val="7030A0"/>
                </a:solidFill>
              </a:rPr>
              <a:t>plantaciones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comercio de esclavos transatlántico</a:t>
            </a:r>
            <a:r>
              <a:t> estaba relacionado con las </a:t>
            </a:r>
            <a:r>
              <a:rPr b="1">
                <a:solidFill>
                  <a:srgbClr val="7030A0"/>
                </a:solidFill>
              </a:rPr>
              <a:t>plantaciones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Lectura Estructurada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El propósito de la lectura es aprender cómo el </a:t>
            </a:r>
            <a:r>
              <a:rPr sz="1800" b="1" i="0">
                <a:solidFill>
                  <a:srgbClr val="7030A0"/>
                </a:solidFill>
              </a:rPr>
              <a:t>comercio de esclavos transatlántico</a:t>
            </a:r>
            <a:r>
              <a:rPr sz="1800" i="0"/>
              <a:t> ayudó a construir el sistema de </a:t>
            </a:r>
            <a:r>
              <a:rPr sz="1800" b="1" i="0">
                <a:solidFill>
                  <a:srgbClr val="7030A0"/>
                </a:solidFill>
              </a:rPr>
              <a:t>plantaciones</a:t>
            </a:r>
            <a:r>
              <a:rPr sz="1800" i="0"/>
              <a:t> y cómo cambió África, las </a:t>
            </a:r>
            <a:r>
              <a:rPr sz="1800" b="1" i="0">
                <a:solidFill>
                  <a:srgbClr val="7030A0"/>
                </a:solidFill>
              </a:rPr>
              <a:t>colonias</a:t>
            </a:r>
            <a:r>
              <a:rPr sz="1800" i="0"/>
              <a:t> y las Américas.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865376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Presta atención 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16712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Cómo funcionaba el </a:t>
            </a:r>
            <a:r>
              <a:rPr sz="1800" b="1" i="0">
                <a:solidFill>
                  <a:srgbClr val="7030A0"/>
                </a:solidFill>
              </a:rPr>
              <a:t>comercio de esclavos transatlántico</a:t>
            </a:r>
            <a:r>
              <a:rPr sz="1800" i="0"/>
              <a:t>El papel de las </a:t>
            </a:r>
            <a:r>
              <a:rPr sz="1800" b="1" i="0">
                <a:solidFill>
                  <a:srgbClr val="7030A0"/>
                </a:solidFill>
              </a:rPr>
              <a:t>plantaciones</a:t>
            </a:r>
            <a:r>
              <a:rPr sz="1800" i="0"/>
              <a:t> en las </a:t>
            </a:r>
            <a:r>
              <a:rPr sz="1800" b="1" i="0">
                <a:solidFill>
                  <a:srgbClr val="7030A0"/>
                </a:solidFill>
              </a:rPr>
              <a:t>colonias</a:t>
            </a:r>
            <a:r>
              <a:rPr sz="1800" i="0"/>
              <a:t>Quiénes participaron en el comercioCómo el sistema cambió diferentes regionesEl impacto duradero del comercio en las personas y las economías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boo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64" y="5458968"/>
            <a:ext cx="1161288" cy="1161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852160"/>
            <a:ext cx="18288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800" b="1" u="sng">
                <a:solidFill>
                  <a:srgbClr val="0070C0"/>
                </a:solidFill>
                <a:hlinkClick r:id="rId6"/>
              </a:rPr>
              <a:t>Reading Passage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Conversación Post-Lectura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¿Cuáles fueron los efectos a largo plazo del </a:t>
            </a:r>
            <a:r>
              <a:rPr sz="1800" b="1" i="0">
                <a:solidFill>
                  <a:srgbClr val="7030A0"/>
                </a:solidFill>
              </a:rPr>
              <a:t>comercio</a:t>
            </a:r>
            <a:r>
              <a:rPr sz="1800" i="0"/>
              <a:t> </a:t>
            </a:r>
            <a:r>
              <a:rPr sz="1800" b="1" i="0">
                <a:solidFill>
                  <a:srgbClr val="7030A0"/>
                </a:solidFill>
              </a:rPr>
              <a:t>de</a:t>
            </a:r>
            <a:r>
              <a:rPr sz="1800" i="0"/>
              <a:t> </a:t>
            </a:r>
            <a:r>
              <a:rPr sz="1800" b="1" i="0">
                <a:solidFill>
                  <a:srgbClr val="7030A0"/>
                </a:solidFill>
              </a:rPr>
              <a:t>esclavos</a:t>
            </a:r>
            <a:r>
              <a:rPr sz="1800" i="0"/>
              <a:t> </a:t>
            </a:r>
            <a:r>
              <a:rPr sz="1800" b="1" i="0">
                <a:solidFill>
                  <a:srgbClr val="7030A0"/>
                </a:solidFill>
              </a:rPr>
              <a:t>transatlántico</a:t>
            </a:r>
            <a:r>
              <a:rPr sz="1800" i="0"/>
              <a:t> en África, las </a:t>
            </a:r>
            <a:r>
              <a:rPr sz="1800" b="1" i="0">
                <a:solidFill>
                  <a:srgbClr val="7030A0"/>
                </a:solidFill>
              </a:rPr>
              <a:t>colonias</a:t>
            </a:r>
            <a:r>
              <a:rPr sz="1800" i="0"/>
              <a:t> y las Américas?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12140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1"/>
              <a:t>Un efecto a largo plazo del </a:t>
            </a:r>
            <a:r>
              <a:rPr sz="1800" b="1" i="1">
                <a:solidFill>
                  <a:srgbClr val="7030A0"/>
                </a:solidFill>
              </a:rPr>
              <a:t>comercio de esclavos transatlántico</a:t>
            </a:r>
            <a:r>
              <a:rPr sz="1800" i="1"/>
              <a:t> en las </a:t>
            </a:r>
            <a:r>
              <a:rPr sz="1800" b="1" i="1">
                <a:solidFill>
                  <a:srgbClr val="7030A0"/>
                </a:solidFill>
              </a:rPr>
              <a:t>colonias</a:t>
            </a:r>
            <a:r>
              <a:rPr sz="1800" i="1"/>
              <a:t>, África o las Américas fue...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7" name="Picture 6" descr="Soc8e13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8" name="Picture 7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10" name="Picture 9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11" name="Picture 10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12" name="Picture 11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3" name="Picture 12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4" name="Picture 13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6" name="Picture 15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8" name="Picture 17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9" name="Picture 18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20" name="Picture 19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21" name="Picture 20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22" name="Picture 21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8" name="Connector 27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30" name="Picture 29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1" name="Picture 30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2" name="Picture 31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13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eran las </a:t>
            </a:r>
            <a:r>
              <a:rPr b="1">
                <a:solidFill>
                  <a:srgbClr val="7030A0"/>
                </a:solidFill>
              </a:rPr>
              <a:t>Trece (13) Colonias Británicas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Trece (13) Colonias Británicas</a:t>
            </a:r>
            <a:r>
              <a:t> eran...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región se benefició más del </a:t>
            </a:r>
            <a:r>
              <a:rPr b="1" sz="2000">
                <a:solidFill>
                  <a:srgbClr val="7030A0"/>
                </a:solidFill>
              </a:rPr>
              <a:t>comercio de esclavos transatlántico</a:t>
            </a:r>
            <a:r>
              <a:rPr b="1" sz="2000"/>
              <a:t>: las 13 colonias británicas, Gran Bretaña o África Occidental?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______ se benefició más del </a:t>
            </a:r>
            <a:r>
              <a:rPr b="1" sz="2000" i="1">
                <a:solidFill>
                  <a:srgbClr val="7030A0"/>
                </a:solidFill>
              </a:rPr>
              <a:t>comercio de esclavos transatlántico</a:t>
            </a:r>
            <a:r>
              <a:rPr i="1"/>
              <a:t>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8e13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8e09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8e13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13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región se benefició más del </a:t>
            </a:r>
            <a:r>
              <a:rPr b="1">
                <a:solidFill>
                  <a:srgbClr val="7030A0"/>
                </a:solidFill>
              </a:rPr>
              <a:t>comercio de esclavos transatlántico</a:t>
            </a:r>
            <a:r>
              <a:t>: las 13 colonias británicas, Gran Bretaña o África Occidental?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______ se benefició más del </a:t>
            </a:r>
            <a:r>
              <a:rPr b="1">
                <a:solidFill>
                  <a:srgbClr val="7030A0"/>
                </a:solidFill>
              </a:rPr>
              <a:t>comercio de esclavos transatlántico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comercio de esclavos transatlántico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900">
                <a:solidFill>
                  <a:srgbClr val="7030A0"/>
                </a:solidFill>
              </a:defRPr>
            </a:pPr>
            <a:r>
              <a:t>comercio de esclavos transatlántico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comercio de esclavos transatlántico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comercio de esclavos transatlántico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900">
                <a:solidFill>
                  <a:srgbClr val="7030A0"/>
                </a:solidFill>
              </a:defRPr>
            </a:pPr>
            <a:r>
              <a:t>comercio de esclavos transatlántico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comercio de esclavos transatlántico.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5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13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13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comercio de esclavos transatlántico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8e09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8e130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comercio de esclavos transatlántico...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comercio de esclavos transatlántico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comercio de esclavos transatlántico</a:t>
            </a:r>
            <a:r>
              <a:t>.
Incluye otras 3-5 palabras de vocabulario en tu párrafo. Puedes incluir los siguientes inicios de oración:​
​</a:t>
            </a:r>
            <a:r>
              <a:rPr i="1"/>
              <a:t>•   Se llamó </a:t>
            </a:r>
            <a:r>
              <a:rPr i="1" b="1">
                <a:solidFill>
                  <a:srgbClr val="7030A0"/>
                </a:solidFill>
              </a:rPr>
              <a:t>comercio de esclavos transatlántico</a:t>
            </a:r>
            <a:r>
              <a:rPr i="1"/>
              <a:t> porque...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comercio de esclavos transatlántico</a:t>
            </a:r>
            <a:r>
              <a:rPr i="1"/>
              <a:t> estaba relacionado con las </a:t>
            </a:r>
            <a:r>
              <a:rPr i="1" b="1">
                <a:solidFill>
                  <a:srgbClr val="7030A0"/>
                </a:solidFill>
              </a:rPr>
              <a:t>plantaciones</a:t>
            </a:r>
            <a:r>
              <a:rPr i="1"/>
              <a:t> porque...
</a:t>
            </a:r>
            <a:r>
              <a:rPr i="1"/>
              <a:t>•   Yo creo que ______ se benefició más del </a:t>
            </a:r>
            <a:r>
              <a:rPr i="1" b="1">
                <a:solidFill>
                  <a:srgbClr val="7030A0"/>
                </a:solidFill>
              </a:rPr>
              <a:t>comercio de esclavos transatlántico</a:t>
            </a:r>
            <a:r>
              <a:rPr i="1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8e13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" y="155448"/>
            <a:ext cx="538581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/>
            </a:pPr>
            <a:r>
              <a:t>Enfoque de hoy:</a:t>
            </a:r>
            <a:r>
              <a:rPr>
                <a:solidFill>
                  <a:srgbClr val="7030A0"/>
                </a:solidFill>
              </a:rPr>
              <a:t>comercio de esclavos transatlántico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448" y="841248"/>
            <a:ext cx="5111496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" y="3108960"/>
            <a:ext cx="41970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448" y="2926080"/>
            <a:ext cx="6355080" cy="23042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En oraciones completas, puedo responder esta pregunta usando las palabras de vocabulario a la derecha: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448" y="4663440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t>¿Qué región se benefició más del </a:t>
            </a:r>
            <a:r>
              <a:rPr b="1" sz="1800">
                <a:solidFill>
                  <a:srgbClr val="7030A0"/>
                </a:solidFill>
              </a:rPr>
              <a:t>comercio de esclavos transatlántico</a:t>
            </a:r>
            <a:r>
              <a:t>: las 13 colonias británicas, Gran Bretaña o África Occidental? ¿Por qué?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448" y="5605272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______ se benefició más del </a:t>
            </a:r>
            <a:r>
              <a:rPr b="1" sz="1800" i="1">
                <a:solidFill>
                  <a:srgbClr val="7030A0"/>
                </a:solidFill>
              </a:rPr>
              <a:t>comercio de esclavos transatlántico</a:t>
            </a:r>
            <a:r>
              <a:rPr i="1"/>
              <a:t> porque...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48" y="1371600"/>
            <a:ext cx="5486400" cy="119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sz="2400" i="0"/>
              <a:t>Podemos explicar las razones del desarrollo del sistema de </a:t>
            </a:r>
            <a:r>
              <a:rPr sz="2400" b="1" i="0">
                <a:solidFill>
                  <a:srgbClr val="7030A0"/>
                </a:solidFill>
              </a:rPr>
              <a:t>plantaciones</a:t>
            </a:r>
            <a:r>
              <a:rPr sz="2400" i="0"/>
              <a:t>, la expansión de la esclavitud y el papel del </a:t>
            </a:r>
            <a:r>
              <a:rPr sz="2400" b="1" i="0">
                <a:solidFill>
                  <a:srgbClr val="7030A0"/>
                </a:solidFill>
              </a:rPr>
              <a:t>comercio de esclavos transatlántico</a:t>
            </a:r>
            <a:r>
              <a:rPr sz="2400" i="0"/>
              <a:t>.</a:t>
            </a:r>
          </a:p>
        </p:txBody>
      </p:sp>
      <p:pic>
        <p:nvPicPr>
          <p:cNvPr id="10" name="Picture 9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11" name="Picture 10" descr="Soc8e13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12" name="Picture 11" descr="Soc8e09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3" name="Picture 12" descr="Soc8e13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4" name="Picture 13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672" y="5833872"/>
            <a:ext cx="1197864" cy="694944"/>
          </a:xfrm>
          <a:prstGeom prst="rect">
            <a:avLst/>
          </a:prstGeom>
        </p:spPr>
      </p:pic>
      <p:pic>
        <p:nvPicPr>
          <p:cNvPr id="15" name="Picture 14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0488" y="5797296"/>
            <a:ext cx="969264" cy="758952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4224" y="5833872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región se benefició más del </a:t>
            </a:r>
            <a:r>
              <a:rPr b="1" sz="2800">
                <a:solidFill>
                  <a:srgbClr val="7030A0"/>
                </a:solidFill>
              </a:rPr>
              <a:t>comercio de esclavos transatlántico</a:t>
            </a:r>
            <a:r>
              <a:rPr b="1" sz="2800"/>
              <a:t>: las 13 colonias británicas, Gran Bretaña o África Occidental?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8e13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8e09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8e13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9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