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9.png"/><Relationship Id="rId6" Type="http://schemas.openxmlformats.org/officeDocument/2006/relationships/hyperlink" Target="https://thevisualnonglossary.com/admn/cd_interface/docs_generate/download_reading.php?file=Reading%20Passage_Orden_Ejecutiva_9066_SocUSHe110.docx" TargetMode="External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6.png"/><Relationship Id="rId22" Type="http://schemas.openxmlformats.org/officeDocument/2006/relationships/image" Target="../media/image57.png"/><Relationship Id="rId23" Type="http://schemas.openxmlformats.org/officeDocument/2006/relationships/image" Target="../media/image58.png"/><Relationship Id="rId24" Type="http://schemas.openxmlformats.org/officeDocument/2006/relationships/image" Target="../media/image59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0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1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3.png"/><Relationship Id="rId9" Type="http://schemas.openxmlformats.org/officeDocument/2006/relationships/image" Target="../media/image45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06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ocurrió el </a:t>
            </a:r>
            <a:r>
              <a:rPr b="1">
                <a:solidFill>
                  <a:srgbClr val="7030A0"/>
                </a:solidFill>
              </a:rPr>
              <a:t>ataque a Pearl Harbor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ataque a Pearl Harbor</a:t>
            </a:r>
            <a:r>
              <a:t>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USHe06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USHe11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relacionada la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ataque a Pearl Harbor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 estaba relacionada con el </a:t>
            </a:r>
            <a:r>
              <a:rPr b="1">
                <a:solidFill>
                  <a:srgbClr val="7030A0"/>
                </a:solidFill>
              </a:rPr>
              <a:t>ataque a Pearl Harbor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Lectura Estructurada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El propósito de la lectura es explorar cómo las acciones del gobierno durante tiempos de guerra pueden impactar los derechos civiles.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865376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Presta atención a: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216712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i="0"/>
              <a:t>• </a:t>
            </a:r>
            <a:r>
              <a:rPr sz="1800" i="0"/>
              <a:t>Lo que permitió hacer la </a:t>
            </a:r>
            <a:r>
              <a:rPr sz="1800" b="1" i="0">
                <a:solidFill>
                  <a:srgbClr val="7030A0"/>
                </a:solidFill>
              </a:rPr>
              <a:t>Orden Ejecutiva 9066</a:t>
            </a:r>
          </a:p>
          <a:p>
            <a:r>
              <a:rPr i="0"/>
              <a:t>• </a:t>
            </a:r>
            <a:r>
              <a:rPr sz="1800" i="0"/>
              <a:t>Cómo fueron tratados los estadounidenses de origen japonés</a:t>
            </a:r>
          </a:p>
          <a:p>
            <a:r>
              <a:rPr i="0"/>
              <a:t>• </a:t>
            </a:r>
            <a:r>
              <a:rPr sz="1800" i="0"/>
              <a:t>La experiencia de la familia de Kenji</a:t>
            </a:r>
          </a:p>
          <a:p>
            <a:r>
              <a:rPr i="0"/>
              <a:t>• </a:t>
            </a:r>
            <a:r>
              <a:rPr sz="1800" i="0"/>
              <a:t>Quién visitó el </a:t>
            </a:r>
            <a:r>
              <a:rPr sz="1800" b="1" i="0">
                <a:solidFill>
                  <a:srgbClr val="7030A0"/>
                </a:solidFill>
              </a:rPr>
              <a:t>campo de internamiento</a:t>
            </a:r>
          </a:p>
          <a:p>
            <a:r>
              <a:rPr i="0"/>
              <a:t>• </a:t>
            </a:r>
            <a:r>
              <a:rPr sz="1800" i="0"/>
              <a:t>Qué hizo y dijo Eleanor Roosevelt después de su visita</a:t>
            </a:r>
            <a:r>
              <a:rPr sz="1800" i="0"/>
              <a:t>
</a:t>
            </a:r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664" y="5458968"/>
            <a:ext cx="1161288" cy="1161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852160"/>
            <a:ext cx="1828800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800" b="1" u="sng">
                <a:solidFill>
                  <a:srgbClr val="0070C0"/>
                </a:solidFill>
                <a:hlinkClick r:id="rId6"/>
              </a:rPr>
              <a:t>Reading Passage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Conversación Post-Lectura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0"/>
              <a:t>¿Qué nos muestra la historia de Kenji sobre cómo la </a:t>
            </a:r>
            <a:r>
              <a:rPr sz="1800" b="1" i="0">
                <a:solidFill>
                  <a:srgbClr val="7030A0"/>
                </a:solidFill>
              </a:rPr>
              <a:t>Orden Ejecutiva 9066</a:t>
            </a:r>
            <a:r>
              <a:rPr sz="1800" i="0"/>
              <a:t> afectó a los estadounidenses de origen japonés?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1408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800" i="1"/>
              <a:t>La historia de Kenji muestra que la </a:t>
            </a:r>
            <a:r>
              <a:rPr sz="1800" b="1" i="1">
                <a:solidFill>
                  <a:srgbClr val="7030A0"/>
                </a:solidFill>
              </a:rPr>
              <a:t>Orden Ejecutiva 9066</a:t>
            </a:r>
            <a:r>
              <a:rPr sz="1800" i="1"/>
              <a:t> afectó a los estadounidenses de origen japonés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7" name="Picture 6" descr="SocUSHe11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8" name="Picture 7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10" name="Picture 9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11" name="Picture 10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12" name="Picture 11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3" name="Picture 12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4" name="Picture 13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6" name="Picture 15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8" name="Picture 17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9" name="Picture 18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20" name="Picture 19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21" name="Picture 20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22" name="Picture 21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8" name="Connector 27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30" name="Picture 29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1" name="Picture 30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2" name="Picture 31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Eleanor Roosevelt se opuso a la </a:t>
            </a:r>
            <a:r>
              <a:rPr b="1" sz="2000">
                <a:solidFill>
                  <a:srgbClr val="7030A0"/>
                </a:solidFill>
              </a:rPr>
              <a:t>Orden Ejecutiva 9066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Eleanor Roosevelt se opuso a la </a:t>
            </a:r>
            <a:r>
              <a:rPr b="1" sz="2000" i="1">
                <a:solidFill>
                  <a:srgbClr val="7030A0"/>
                </a:solidFill>
              </a:rPr>
              <a:t>Orden Ejecutiva 9066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USH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USHe11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Eleanor Roosevelt se opuso a la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Eleanor Roosevelt se opuso a la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Orden Ejecutiva 9066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Orden Ejecutiva 9066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Orden Ejecutiva 9066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Orden Ejecutiva 9066.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USHe11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USHe06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Orden Ejecutiva 9066...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Orden Ejecutiva 9066</a:t>
            </a:r>
            <a:r>
              <a:rPr i="1"/>
              <a:t> fue...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Orden Ejecutiva 9066</a:t>
            </a:r>
            <a:r>
              <a:rPr i="1"/>
              <a:t> estaba relacionada con el </a:t>
            </a:r>
            <a:r>
              <a:rPr i="1" b="1">
                <a:solidFill>
                  <a:srgbClr val="7030A0"/>
                </a:solidFill>
              </a:rPr>
              <a:t>ataque a Pearl Harbor</a:t>
            </a:r>
            <a:r>
              <a:rPr i="1"/>
              <a:t> porque...
</a:t>
            </a:r>
            <a:r>
              <a:rPr i="1"/>
              <a:t>•   Yo creo que Eleanor Roosevelt se opuso a la </a:t>
            </a:r>
            <a:r>
              <a:rPr i="1" b="1">
                <a:solidFill>
                  <a:srgbClr val="7030A0"/>
                </a:solidFill>
              </a:rPr>
              <a:t>Orden Ejecutiva 9066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USHe11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8" y="155448"/>
            <a:ext cx="538581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/>
            </a:pPr>
            <a:r>
              <a:t>Enfoque de hoy:</a:t>
            </a:r>
            <a:r>
              <a:rPr>
                <a:solidFill>
                  <a:srgbClr val="7030A0"/>
                </a:solidFill>
              </a:rPr>
              <a:t>Orden Ejecutiva 9066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8" y="841248"/>
            <a:ext cx="5111496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" y="3108960"/>
            <a:ext cx="4197096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448" y="2926080"/>
            <a:ext cx="6355080" cy="230428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En oraciones completas, puedo responder esta pregunta usando las palabras de vocabulario a la derecha: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48" y="4663440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t>¿Por qué crees que Eleanor Roosevelt se opuso a la </a:t>
            </a:r>
            <a:r>
              <a:rPr b="1" sz="1800">
                <a:solidFill>
                  <a:srgbClr val="7030A0"/>
                </a:solidFill>
              </a:rPr>
              <a:t>Orden Ejecutiva 9066</a:t>
            </a:r>
            <a: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448" y="5605272"/>
            <a:ext cx="5751576" cy="466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Eleanor Roosevelt se opuso a la </a:t>
            </a:r>
            <a:r>
              <a:rPr b="1" sz="1800" i="1">
                <a:solidFill>
                  <a:srgbClr val="7030A0"/>
                </a:solidFill>
              </a:rPr>
              <a:t>Orden Ejecutiva 9066</a:t>
            </a:r>
            <a:r>
              <a:rPr i="1"/>
              <a:t> porque...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" y="1371600"/>
            <a:ext cx="5486400" cy="119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r>
              <a:rPr sz="2400" i="0"/>
              <a:t>Podemos analizar cómo la </a:t>
            </a:r>
            <a:r>
              <a:rPr sz="2400" b="1" i="0">
                <a:solidFill>
                  <a:srgbClr val="7030A0"/>
                </a:solidFill>
              </a:rPr>
              <a:t>Orden Ejecutiva 9066</a:t>
            </a:r>
            <a:r>
              <a:rPr sz="2400" i="0"/>
              <a:t> impactó a los estadounidenses de origen japonés durante la </a:t>
            </a:r>
            <a:r>
              <a:rPr sz="2400" b="1" i="0">
                <a:solidFill>
                  <a:srgbClr val="7030A0"/>
                </a:solidFill>
              </a:rPr>
              <a:t>Segunda Guerra Mundial</a:t>
            </a:r>
            <a:r>
              <a:rPr sz="2400" i="0"/>
              <a:t>.</a:t>
            </a:r>
          </a:p>
        </p:txBody>
      </p:sp>
      <p:pic>
        <p:nvPicPr>
          <p:cNvPr id="10" name="Picture 9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11" name="Picture 10" descr="SocUSH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12" name="Picture 11" descr="SocUSHe0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672" y="5833872"/>
            <a:ext cx="1197864" cy="694944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0488" y="579729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224" y="5833872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Eleanor Roosevelt se opuso a la </a:t>
            </a:r>
            <a:r>
              <a:rPr b="1" sz="2800">
                <a:solidFill>
                  <a:srgbClr val="7030A0"/>
                </a:solidFill>
              </a:rPr>
              <a:t>Orden Ejecutiva 9066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USHe11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USHe06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11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USHe06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USHe11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la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Orden Ejecutiva 9066</a:t>
            </a:r>
            <a:r>
              <a:t> fue...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