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notesSlide" Target="../notesSlides/notesSlide11.xml"/><Relationship Id="rId2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7.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8.png"/><Relationship Id="rId6" Type="http://schemas.openxmlformats.org/officeDocument/2006/relationships/image" Target="../media/image49.png"/><Relationship Id="rId7" Type="http://schemas.openxmlformats.org/officeDocument/2006/relationships/image" Target="../media/image50.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7.png"/><Relationship Id="rId24" Type="http://schemas.openxmlformats.org/officeDocument/2006/relationships/image" Target="../media/image30.png"/><Relationship Id="rId25"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1.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2.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3.png"/><Relationship Id="rId21" Type="http://schemas.openxmlformats.org/officeDocument/2006/relationships/image" Target="../media/image44.png"/><Relationship Id="rId22" Type="http://schemas.openxmlformats.org/officeDocument/2006/relationships/image" Target="../media/image45.png"/><Relationship Id="rId23" Type="http://schemas.openxmlformats.org/officeDocument/2006/relationships/image" Target="../media/image46.png"/><Relationship Id="rId2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53.png"/><Relationship Id="rId9" Type="http://schemas.openxmlformats.org/officeDocument/2006/relationships/image" Target="../media/image54.png"/><Relationship Id="rId10" Type="http://schemas.openxmlformats.org/officeDocument/2006/relationships/image" Target="../media/image55.png"/><Relationship Id="rId11" Type="http://schemas.openxmlformats.org/officeDocument/2006/relationships/image" Target="../media/image56.png"/><Relationship Id="rId12" Type="http://schemas.openxmlformats.org/officeDocument/2006/relationships/image" Target="../media/image57.png"/><Relationship Id="rId13" Type="http://schemas.openxmlformats.org/officeDocument/2006/relationships/image" Target="../media/image58.png"/><Relationship Id="rId1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7.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9.png"/><Relationship Id="rId22" Type="http://schemas.openxmlformats.org/officeDocument/2006/relationships/image" Target="../media/image60.png"/><Relationship Id="rId23" Type="http://schemas.openxmlformats.org/officeDocument/2006/relationships/image" Target="../media/image61.png"/><Relationship Id="rId24" Type="http://schemas.openxmlformats.org/officeDocument/2006/relationships/image" Target="../media/image6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3.png"/><Relationship Id="rId6" Type="http://schemas.openxmlformats.org/officeDocument/2006/relationships/image" Target="../media/image10.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4.png"/><Relationship Id="rId7"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3.png"/><Relationship Id="rId20" Type="http://schemas.openxmlformats.org/officeDocument/2006/relationships/image" Target="../media/image44.png"/><Relationship Id="rId21" Type="http://schemas.openxmlformats.org/officeDocument/2006/relationships/image" Target="../media/image45.png"/><Relationship Id="rId22" Type="http://schemas.openxmlformats.org/officeDocument/2006/relationships/image" Target="../media/image46.png"/><Relationship Id="rId23" Type="http://schemas.openxmlformats.org/officeDocument/2006/relationships/image" Target="../media/image2.png"/><Relationship Id="rId2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5.xml"/><Relationship Id="rId8" Type="http://schemas.openxmlformats.org/officeDocument/2006/relationships/image" Target="../media/image66.png"/><Relationship Id="rId9" Type="http://schemas.openxmlformats.org/officeDocument/2006/relationships/image" Target="../media/image47.png"/><Relationship Id="rId10" Type="http://schemas.openxmlformats.org/officeDocument/2006/relationships/image" Target="../media/image51.png"/><Relationship Id="rId11"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22.png"/><Relationship Id="rId9" Type="http://schemas.openxmlformats.org/officeDocument/2006/relationships/image" Target="../media/image36.png"/><Relationship Id="rId10" Type="http://schemas.openxmlformats.org/officeDocument/2006/relationships/image" Target="../media/image10.png"/><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image" Target="../media/image40.png"/><Relationship Id="rId12" Type="http://schemas.openxmlformats.org/officeDocument/2006/relationships/image" Target="../media/image41.png"/><Relationship Id="rId1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4.png"/><Relationship Id="rId3" Type="http://schemas.openxmlformats.org/officeDocument/2006/relationships/image" Target="../media/image42.png"/><Relationship Id="rId4" Type="http://schemas.openxmlformats.org/officeDocument/2006/relationships/image" Target="../media/image31.png"/><Relationship Id="rId5" Type="http://schemas.openxmlformats.org/officeDocument/2006/relationships/notesSlide" Target="../notesSlides/notesSlide9.xml"/></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10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ocWG094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was the </a:t>
            </a:r>
            <a:r>
              <a:rPr b="1">
                <a:solidFill>
                  <a:srgbClr val="7030A0"/>
                </a:solidFill>
              </a:rPr>
              <a:t>Industrial Revolution</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Industrial Revolution</a:t>
            </a:r>
            <a:r>
              <a:t> was...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46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1865376"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are </a:t>
            </a:r>
            <a:r>
              <a:rPr b="1">
                <a:solidFill>
                  <a:srgbClr val="7030A0"/>
                </a:solidFill>
              </a:rPr>
              <a:t>newly industrialized countries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Newly industrialized countries</a:t>
            </a:r>
            <a:r>
              <a:t> are...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ocWG046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ocWG094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the </a:t>
            </a:r>
            <a:r>
              <a:rPr b="1">
                <a:solidFill>
                  <a:srgbClr val="7030A0"/>
                </a:solidFill>
              </a:rPr>
              <a:t>Industrial Revolution</a:t>
            </a:r>
            <a:r>
              <a:t> related to </a:t>
            </a:r>
            <a:r>
              <a:rPr b="1">
                <a:solidFill>
                  <a:srgbClr val="7030A0"/>
                </a:solidFill>
              </a:rPr>
              <a:t>Newly Industrialized Countries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The </a:t>
            </a:r>
            <a:r>
              <a:rPr b="1">
                <a:solidFill>
                  <a:srgbClr val="7030A0"/>
                </a:solidFill>
              </a:rPr>
              <a:t>Industrial Revolution</a:t>
            </a:r>
            <a:r>
              <a:t> is related to </a:t>
            </a:r>
            <a:r>
              <a:rPr b="1">
                <a:solidFill>
                  <a:srgbClr val="7030A0"/>
                </a:solidFill>
              </a:rPr>
              <a:t>Newly Industrialized Countries</a:t>
            </a:r>
            <a:r>
              <a:t> because…</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9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less developed country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less developed country</a:t>
            </a:r>
            <a:r>
              <a:t> is...</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104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1993392"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130552"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 </a:t>
            </a:r>
            <a:r>
              <a:rPr b="1">
                <a:solidFill>
                  <a:srgbClr val="7030A0"/>
                </a:solidFill>
              </a:rPr>
              <a:t>more developed country</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A </a:t>
            </a:r>
            <a:r>
              <a:rPr b="1">
                <a:solidFill>
                  <a:srgbClr val="7030A0"/>
                </a:solidFill>
              </a:rPr>
              <a:t>more developed country</a:t>
            </a:r>
            <a:r>
              <a:t> is...</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sz="2300" b="1"/>
              <a:t>More than a century after the </a:t>
            </a:r>
            <a:r>
              <a:rPr sz="2300" b="1">
                <a:solidFill>
                  <a:srgbClr val="7030A0"/>
                </a:solidFill>
              </a:rPr>
              <a:t>Industrial Revolution</a:t>
            </a:r>
            <a:r>
              <a:rPr sz="2300" b="1"/>
              <a:t>, manufacturing has largely shifted from </a:t>
            </a:r>
            <a:r>
              <a:rPr sz="2300" b="1">
                <a:solidFill>
                  <a:srgbClr val="7030A0"/>
                </a:solidFill>
              </a:rPr>
              <a:t>MDCs</a:t>
            </a:r>
            <a:r>
              <a:rPr sz="2300" b="1"/>
              <a:t> like the USA to </a:t>
            </a:r>
            <a:r>
              <a:rPr sz="2300" b="1">
                <a:solidFill>
                  <a:srgbClr val="7030A0"/>
                </a:solidFill>
              </a:rPr>
              <a:t>LDCs</a:t>
            </a:r>
            <a:r>
              <a:rPr sz="2300" b="1"/>
              <a:t> like Mexico and Vietnam. What do you think is the main cause behind this shift?</a:t>
            </a:r>
          </a:p>
        </p:txBody>
      </p:sp>
      <p:sp>
        <p:nvSpPr>
          <p:cNvPr id="5" name="TextBox 4"/>
          <p:cNvSpPr txBox="1"/>
          <p:nvPr/>
        </p:nvSpPr>
        <p:spPr>
          <a:xfrm>
            <a:off x="0" y="1490472"/>
            <a:ext cx="5751576" cy="923544"/>
          </a:xfrm>
          <a:prstGeom prst="rect">
            <a:avLst/>
          </a:prstGeom>
          <a:noFill/>
        </p:spPr>
        <p:txBody>
          <a:bodyPr wrap="square">
            <a:spAutoFit/>
          </a:bodyPr>
          <a:lstStyle/>
          <a:p>
            <a:r>
              <a:rPr sz="2500" i="1"/>
              <a:t>I think manufacturing has shifted from </a:t>
            </a:r>
            <a:r>
              <a:rPr sz="2500" b="1" i="1">
                <a:solidFill>
                  <a:srgbClr val="7030A0"/>
                </a:solidFill>
              </a:rPr>
              <a:t>MDCs</a:t>
            </a:r>
            <a:r>
              <a:rPr sz="2500" i="1"/>
              <a:t> to </a:t>
            </a:r>
            <a:r>
              <a:rPr sz="2500" b="1" i="1">
                <a:solidFill>
                  <a:srgbClr val="7030A0"/>
                </a:solidFill>
              </a:rPr>
              <a:t>LDCs</a:t>
            </a:r>
            <a:r>
              <a:rPr sz="2500" i="1"/>
              <a:t> in the century following the </a:t>
            </a:r>
            <a:r>
              <a:rPr sz="2500" b="1" i="1">
                <a:solidFill>
                  <a:srgbClr val="7030A0"/>
                </a:solidFill>
              </a:rPr>
              <a:t>Industrial Revolution</a:t>
            </a:r>
            <a:r>
              <a:rPr sz="2500" i="1"/>
              <a:t>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ocWG09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4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9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WG104w.png"/>
          <p:cNvPicPr>
            <a:picLocks noChangeAspect="1"/>
          </p:cNvPicPr>
          <p:nvPr/>
        </p:nvPicPr>
        <p:blipFill>
          <a:blip r:embed="rId7"/>
          <a:stretch>
            <a:fillRect/>
          </a:stretch>
        </p:blipFill>
        <p:spPr>
          <a:xfrm>
            <a:off x="6089904" y="612648"/>
            <a:ext cx="3054096" cy="2286000"/>
          </a:xfrm>
          <a:prstGeom prst="rect">
            <a:avLst/>
          </a:prstGeom>
        </p:spPr>
      </p:pic>
      <p:pic>
        <p:nvPicPr>
          <p:cNvPr id="11" name="Picture 10" descr="not_ready.png"/>
          <p:cNvPicPr>
            <a:picLocks noChangeAspect="1"/>
          </p:cNvPicPr>
          <p:nvPr/>
        </p:nvPicPr>
        <p:blipFill>
          <a:blip r:embed="rId8"/>
          <a:stretch>
            <a:fillRect/>
          </a:stretch>
        </p:blipFill>
        <p:spPr>
          <a:xfrm>
            <a:off x="978408" y="3255264"/>
            <a:ext cx="1463040" cy="1463040"/>
          </a:xfrm>
          <a:prstGeom prst="rect">
            <a:avLst/>
          </a:prstGeom>
        </p:spPr>
      </p:pic>
      <p:pic>
        <p:nvPicPr>
          <p:cNvPr id="12" name="Picture 11" descr="almost_ready.png"/>
          <p:cNvPicPr>
            <a:picLocks noChangeAspect="1"/>
          </p:cNvPicPr>
          <p:nvPr/>
        </p:nvPicPr>
        <p:blipFill>
          <a:blip r:embed="rId9"/>
          <a:stretch>
            <a:fillRect/>
          </a:stretch>
        </p:blipFill>
        <p:spPr>
          <a:xfrm>
            <a:off x="3849624" y="3255264"/>
            <a:ext cx="1463040" cy="1463040"/>
          </a:xfrm>
          <a:prstGeom prst="rect">
            <a:avLst/>
          </a:prstGeom>
        </p:spPr>
      </p:pic>
      <p:pic>
        <p:nvPicPr>
          <p:cNvPr id="13" name="Picture 12" descr="completely_ready.png"/>
          <p:cNvPicPr>
            <a:picLocks noChangeAspect="1"/>
          </p:cNvPicPr>
          <p:nvPr/>
        </p:nvPicPr>
        <p:blipFill>
          <a:blip r:embed="rId10"/>
          <a:stretch>
            <a:fillRect/>
          </a:stretch>
        </p:blipFill>
        <p:spPr>
          <a:xfrm>
            <a:off x="6720840" y="3255264"/>
            <a:ext cx="1463040" cy="1463040"/>
          </a:xfrm>
          <a:prstGeom prst="rect">
            <a:avLst/>
          </a:prstGeom>
        </p:spPr>
      </p:pic>
      <p:pic>
        <p:nvPicPr>
          <p:cNvPr id="14" name="Picture 13" descr="face_sad.png"/>
          <p:cNvPicPr>
            <a:picLocks noChangeAspect="1"/>
          </p:cNvPicPr>
          <p:nvPr/>
        </p:nvPicPr>
        <p:blipFill>
          <a:blip r:embed="rId11"/>
          <a:stretch>
            <a:fillRect/>
          </a:stretch>
        </p:blipFill>
        <p:spPr>
          <a:xfrm>
            <a:off x="1252728" y="5413248"/>
            <a:ext cx="914400" cy="914400"/>
          </a:xfrm>
          <a:prstGeom prst="rect">
            <a:avLst/>
          </a:prstGeom>
        </p:spPr>
      </p:pic>
      <p:pic>
        <p:nvPicPr>
          <p:cNvPr id="15" name="Picture 14" descr="face_neutral.png"/>
          <p:cNvPicPr>
            <a:picLocks noChangeAspect="1"/>
          </p:cNvPicPr>
          <p:nvPr/>
        </p:nvPicPr>
        <p:blipFill>
          <a:blip r:embed="rId12"/>
          <a:stretch>
            <a:fillRect/>
          </a:stretch>
        </p:blipFill>
        <p:spPr>
          <a:xfrm>
            <a:off x="4069080" y="5413248"/>
            <a:ext cx="914400" cy="914400"/>
          </a:xfrm>
          <a:prstGeom prst="rect">
            <a:avLst/>
          </a:prstGeom>
        </p:spPr>
      </p:pic>
      <p:pic>
        <p:nvPicPr>
          <p:cNvPr id="16" name="Picture 15" descr="face_happy.png"/>
          <p:cNvPicPr>
            <a:picLocks noChangeAspect="1"/>
          </p:cNvPicPr>
          <p:nvPr/>
        </p:nvPicPr>
        <p:blipFill>
          <a:blip r:embed="rId13"/>
          <a:stretch>
            <a:fillRect/>
          </a:stretch>
        </p:blipFill>
        <p:spPr>
          <a:xfrm>
            <a:off x="6995160" y="5413248"/>
            <a:ext cx="914400" cy="914400"/>
          </a:xfrm>
          <a:prstGeom prst="rect">
            <a:avLst/>
          </a:prstGeom>
        </p:spPr>
      </p:pic>
      <p:sp>
        <p:nvSpPr>
          <p:cNvPr id="17" name="TextBox 16"/>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8" name="TextBox 17"/>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9" name="TextBox 18"/>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20" name="TextBox 19"/>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ocWG094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1536192"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600"/>
            </a:pPr>
            <a:r>
              <a:t>More than a century after the </a:t>
            </a:r>
            <a:r>
              <a:rPr b="1">
                <a:solidFill>
                  <a:srgbClr val="7030A0"/>
                </a:solidFill>
              </a:rPr>
              <a:t>Industrial Revolution</a:t>
            </a:r>
            <a:r>
              <a:t>, manufacturing has largely shifted from </a:t>
            </a:r>
            <a:r>
              <a:rPr b="1">
                <a:solidFill>
                  <a:srgbClr val="7030A0"/>
                </a:solidFill>
              </a:rPr>
              <a:t>MDCs</a:t>
            </a:r>
            <a:r>
              <a:t> like the USA to </a:t>
            </a:r>
            <a:r>
              <a:rPr b="1">
                <a:solidFill>
                  <a:srgbClr val="7030A0"/>
                </a:solidFill>
              </a:rPr>
              <a:t>LDCs</a:t>
            </a:r>
            <a:r>
              <a:t> like Mexico and Vietnam. What do you think is the main cause behind this shift?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 think manufacturing has shifted from </a:t>
            </a:r>
            <a:r>
              <a:rPr b="1">
                <a:solidFill>
                  <a:srgbClr val="7030A0"/>
                </a:solidFill>
              </a:rPr>
              <a:t>MDCs</a:t>
            </a:r>
            <a:r>
              <a:t> to </a:t>
            </a:r>
            <a:r>
              <a:rPr b="1">
                <a:solidFill>
                  <a:srgbClr val="7030A0"/>
                </a:solidFill>
              </a:rPr>
              <a:t>LDCs</a:t>
            </a:r>
            <a:r>
              <a:t> in the century following the </a:t>
            </a:r>
            <a:r>
              <a:rPr b="1">
                <a:solidFill>
                  <a:srgbClr val="7030A0"/>
                </a:solidFill>
              </a:rPr>
              <a:t>Industrial Revolution</a:t>
            </a:r>
            <a:r>
              <a:t> because...</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Industrial Revolution</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Industrial Revolution</a:t>
            </a: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Industrial Revolution</a:t>
            </a:r>
            <a:r>
              <a:rPr sz="2000"/>
              <a:t>
• My visual is…
• It relates to what I’ve learned about </a:t>
            </a:r>
            <a:r>
              <a:rPr b="1" sz="2000">
                <a:solidFill>
                  <a:srgbClr val="7030A0"/>
                </a:solidFill>
              </a:rPr>
              <a:t>Industrial Revolution</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Industrial Revolution</a:t>
            </a:r>
          </a:p>
        </p:txBody>
      </p:sp>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Industrial Revolution.</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123444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ocWG094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130552"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Industrial Revolution</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ocWG046i.png"/>
          <p:cNvPicPr>
            <a:picLocks noChangeAspect="1"/>
          </p:cNvPicPr>
          <p:nvPr/>
        </p:nvPicPr>
        <p:blipFill>
          <a:blip r:embed="rId9"/>
          <a:stretch>
            <a:fillRect/>
          </a:stretch>
        </p:blipFill>
        <p:spPr>
          <a:xfrm>
            <a:off x="4873752" y="658368"/>
            <a:ext cx="1438656" cy="1078992"/>
          </a:xfrm>
          <a:prstGeom prst="rect">
            <a:avLst/>
          </a:prstGeom>
        </p:spPr>
      </p:pic>
      <p:pic>
        <p:nvPicPr>
          <p:cNvPr id="21" name="Picture 20" descr="SocWG099i.png"/>
          <p:cNvPicPr>
            <a:picLocks noChangeAspect="1"/>
          </p:cNvPicPr>
          <p:nvPr/>
        </p:nvPicPr>
        <p:blipFill>
          <a:blip r:embed="rId10"/>
          <a:stretch>
            <a:fillRect/>
          </a:stretch>
        </p:blipFill>
        <p:spPr>
          <a:xfrm>
            <a:off x="9537192" y="658368"/>
            <a:ext cx="1438656" cy="1078992"/>
          </a:xfrm>
          <a:prstGeom prst="rect">
            <a:avLst/>
          </a:prstGeom>
        </p:spPr>
      </p:pic>
      <p:pic>
        <p:nvPicPr>
          <p:cNvPr id="22" name="Picture 21" descr="SocWG104i.png"/>
          <p:cNvPicPr>
            <a:picLocks noChangeAspect="1"/>
          </p:cNvPicPr>
          <p:nvPr/>
        </p:nvPicPr>
        <p:blipFill>
          <a:blip r:embed="rId11"/>
          <a:stretch>
            <a:fillRect/>
          </a:stretch>
        </p:blipFill>
        <p:spPr>
          <a:xfrm>
            <a:off x="9537192" y="5559552"/>
            <a:ext cx="1438656" cy="1078992"/>
          </a:xfrm>
          <a:prstGeom prst="rect">
            <a:avLst/>
          </a:prstGeom>
        </p:spPr>
      </p:pic>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Industrial Revolution...</a:t>
            </a:r>
            <a:r>
              <a:rPr i="1"/>
              <a:t>
From this visual, I can infer… </a:t>
            </a:r>
            <a:r>
              <a:rPr i="0"/>
              <a:t>(use </a:t>
            </a:r>
            <a:r>
              <a:rPr b="1">
                <a:solidFill>
                  <a:srgbClr val="7030A0"/>
                </a:solidFill>
              </a:rPr>
              <a:t>Industrial Revolution</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ocWG094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Industrial Revolution</a:t>
            </a:r>
            <a:r>
              <a:t>.
Include 3-5 other vocabulary words in your paragraph. You may include the following stems:​
</a:t>
            </a:r>
            <a:r>
              <a:rPr i="1"/>
              <a:t>•   The </a:t>
            </a:r>
            <a:r>
              <a:rPr i="1" b="1">
                <a:solidFill>
                  <a:srgbClr val="7030A0"/>
                </a:solidFill>
              </a:rPr>
              <a:t>Industrial Revolution</a:t>
            </a:r>
            <a:r>
              <a:rPr i="1"/>
              <a:t> was...
</a:t>
            </a:r>
            <a:r>
              <a:rPr i="1"/>
              <a:t>•   The </a:t>
            </a:r>
            <a:r>
              <a:rPr i="1" b="1">
                <a:solidFill>
                  <a:srgbClr val="7030A0"/>
                </a:solidFill>
              </a:rPr>
              <a:t>Industrial Revolution</a:t>
            </a:r>
            <a:r>
              <a:rPr i="1"/>
              <a:t> is related to </a:t>
            </a:r>
            <a:r>
              <a:rPr i="1" b="1">
                <a:solidFill>
                  <a:srgbClr val="7030A0"/>
                </a:solidFill>
              </a:rPr>
              <a:t>Newly Industrialized Countries</a:t>
            </a:r>
            <a:r>
              <a:rPr i="1"/>
              <a:t> because…
</a:t>
            </a:r>
            <a:r>
              <a:rPr i="1"/>
              <a:t>•   I think manufacturing has shifted from </a:t>
            </a:r>
            <a:r>
              <a:rPr i="1" b="1">
                <a:solidFill>
                  <a:srgbClr val="7030A0"/>
                </a:solidFill>
              </a:rPr>
              <a:t>MDCs</a:t>
            </a:r>
            <a:r>
              <a:rPr i="1"/>
              <a:t> to </a:t>
            </a:r>
            <a:r>
              <a:rPr i="1" b="1">
                <a:solidFill>
                  <a:srgbClr val="7030A0"/>
                </a:solidFill>
              </a:rPr>
              <a:t>LDCs</a:t>
            </a:r>
            <a:r>
              <a:rPr i="1"/>
              <a:t> in the century following the </a:t>
            </a:r>
            <a:r>
              <a:rPr i="1" b="1">
                <a:solidFill>
                  <a:srgbClr val="7030A0"/>
                </a:solidFill>
              </a:rPr>
              <a:t>Industrial Revolution</a:t>
            </a:r>
            <a:r>
              <a:rPr i="1"/>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ocWG094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5486400" cy="466344"/>
          </a:xfrm>
          <a:prstGeom prst="rect">
            <a:avLst/>
          </a:prstGeom>
          <a:noFill/>
        </p:spPr>
        <p:txBody>
          <a:bodyPr wrap="square">
            <a:spAutoFit/>
          </a:bodyPr>
          <a:lstStyle/>
          <a:p>
            <a:pPr>
              <a:defRPr sz="2400"/>
            </a:pPr>
            <a:r>
              <a:rPr>
                <a:solidFill>
                  <a:srgbClr val="000000"/>
                </a:solidFill>
              </a:rPr>
              <a:t>Today we will learn about the term </a:t>
            </a:r>
            <a:r>
              <a:rPr b="1">
                <a:solidFill>
                  <a:srgbClr val="800080"/>
                </a:solidFill>
              </a:rPr>
              <a:t>Industrial Revolution.</a:t>
            </a:r>
          </a:p>
        </p:txBody>
      </p:sp>
      <p:sp>
        <p:nvSpPr>
          <p:cNvPr id="6" name="TextBox 5"/>
          <p:cNvSpPr txBox="1"/>
          <p:nvPr/>
        </p:nvSpPr>
        <p:spPr>
          <a:xfrm>
            <a:off x="365760" y="2670048"/>
            <a:ext cx="5486400" cy="3044952"/>
          </a:xfrm>
          <a:prstGeom prst="rect">
            <a:avLst/>
          </a:prstGeom>
          <a:noFill/>
        </p:spPr>
        <p:txBody>
          <a:bodyPr wrap="square">
            <a:spAutoFit/>
          </a:bodyPr>
          <a:lstStyle/>
          <a:p/>
          <a:p>
            <a:pPr>
              <a:defRPr sz="2400"/>
            </a:pPr>
            <a:r>
              <a:rPr>
                <a:solidFill>
                  <a:srgbClr val="000000"/>
                </a:solidFill>
              </a:rPr>
              <a:t>In complete sentences:</a:t>
            </a:r>
            <a:br/>
            <a:br/>
            <a:r>
              <a:rPr b="1"/>
              <a:t>More than a century after the Industrial Revolution, manufacturing has largely shifted from MDCs like the USA to LDCs like Mexico and Vietnam. What do you think is the main cause behind this shift?</a:t>
            </a:r>
            <a:r>
              <a:t>
</a:t>
            </a:r>
            <a:r>
              <a:rPr i="1"/>
              <a:t>I think manufacturing has shifted from MDCs to LDCs in the century following the Industrial Revolution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ocWG094w.png"/>
          <p:cNvPicPr>
            <a:picLocks noChangeAspect="1"/>
          </p:cNvPicPr>
          <p:nvPr/>
        </p:nvPicPr>
        <p:blipFill>
          <a:blip r:embed="rId4"/>
          <a:stretch>
            <a:fillRect/>
          </a:stretch>
        </p:blipFill>
        <p:spPr>
          <a:xfrm>
            <a:off x="9144000" y="0"/>
            <a:ext cx="3054096" cy="2286000"/>
          </a:xfrm>
          <a:prstGeom prst="rect">
            <a:avLst/>
          </a:prstGeom>
        </p:spPr>
      </p:pic>
      <p:pic>
        <p:nvPicPr>
          <p:cNvPr id="9" name="Picture 8" descr="SocWG046w.png"/>
          <p:cNvPicPr>
            <a:picLocks noChangeAspect="1"/>
          </p:cNvPicPr>
          <p:nvPr/>
        </p:nvPicPr>
        <p:blipFill>
          <a:blip r:embed="rId5"/>
          <a:stretch>
            <a:fillRect/>
          </a:stretch>
        </p:blipFill>
        <p:spPr>
          <a:xfrm>
            <a:off x="9144000" y="2286000"/>
            <a:ext cx="3054096" cy="2286000"/>
          </a:xfrm>
          <a:prstGeom prst="rect">
            <a:avLst/>
          </a:prstGeom>
        </p:spPr>
      </p:pic>
      <p:pic>
        <p:nvPicPr>
          <p:cNvPr id="10" name="Picture 9" descr="SocWG099w.png"/>
          <p:cNvPicPr>
            <a:picLocks noChangeAspect="1"/>
          </p:cNvPicPr>
          <p:nvPr/>
        </p:nvPicPr>
        <p:blipFill>
          <a:blip r:embed="rId6"/>
          <a:stretch>
            <a:fillRect/>
          </a:stretch>
        </p:blipFill>
        <p:spPr>
          <a:xfrm>
            <a:off x="9144000" y="4572000"/>
            <a:ext cx="3054096" cy="2286000"/>
          </a:xfrm>
          <a:prstGeom prst="rect">
            <a:avLst/>
          </a:prstGeom>
        </p:spPr>
      </p:pic>
      <p:pic>
        <p:nvPicPr>
          <p:cNvPr id="11" name="Picture 10" descr="SocWG104w.png"/>
          <p:cNvPicPr>
            <a:picLocks noChangeAspect="1"/>
          </p:cNvPicPr>
          <p:nvPr/>
        </p:nvPicPr>
        <p:blipFill>
          <a:blip r:embed="rId7"/>
          <a:stretch>
            <a:fillRect/>
          </a:stretch>
        </p:blipFill>
        <p:spPr>
          <a:xfrm>
            <a:off x="6089904" y="1124712"/>
            <a:ext cx="3054096" cy="2286000"/>
          </a:xfrm>
          <a:prstGeom prst="rect">
            <a:avLst/>
          </a:prstGeom>
        </p:spPr>
      </p:pic>
      <p:pic>
        <p:nvPicPr>
          <p:cNvPr id="12" name="Picture 11" descr="pacman.png"/>
          <p:cNvPicPr>
            <a:picLocks noChangeAspect="1"/>
          </p:cNvPicPr>
          <p:nvPr/>
        </p:nvPicPr>
        <p:blipFill>
          <a:blip r:embed="rId8"/>
          <a:stretch>
            <a:fillRect/>
          </a:stretch>
        </p:blipFill>
        <p:spPr>
          <a:xfrm>
            <a:off x="7360920" y="5833872"/>
            <a:ext cx="1199803" cy="689956"/>
          </a:xfrm>
          <a:prstGeom prst="rect">
            <a:avLst/>
          </a:prstGeom>
        </p:spPr>
      </p:pic>
      <p:pic>
        <p:nvPicPr>
          <p:cNvPr id="13" name="Picture 12" descr="bracket.png"/>
          <p:cNvPicPr>
            <a:picLocks noChangeAspect="1"/>
          </p:cNvPicPr>
          <p:nvPr/>
        </p:nvPicPr>
        <p:blipFill>
          <a:blip r:embed="rId9"/>
          <a:stretch>
            <a:fillRect/>
          </a:stretch>
        </p:blipFill>
        <p:spPr>
          <a:xfrm>
            <a:off x="5888736" y="5833872"/>
            <a:ext cx="969264" cy="758952"/>
          </a:xfrm>
          <a:prstGeom prst="rect">
            <a:avLst/>
          </a:prstGeom>
        </p:spPr>
      </p:pic>
      <p:pic>
        <p:nvPicPr>
          <p:cNvPr id="14" name="Picture 13" descr="noun-write-1439720.png"/>
          <p:cNvPicPr>
            <a:picLocks noChangeAspect="1"/>
          </p:cNvPicPr>
          <p:nvPr/>
        </p:nvPicPr>
        <p:blipFill>
          <a:blip r:embed="rId10"/>
          <a:stretch>
            <a:fillRect/>
          </a:stretch>
        </p:blipFill>
        <p:spPr>
          <a:xfrm>
            <a:off x="6062472" y="2688336"/>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sz="2300" b="1"/>
              <a:t>More than a century after the </a:t>
            </a:r>
            <a:r>
              <a:rPr sz="2300" b="1">
                <a:solidFill>
                  <a:srgbClr val="7030A0"/>
                </a:solidFill>
              </a:rPr>
              <a:t>Industrial Revolution</a:t>
            </a:r>
            <a:r>
              <a:rPr sz="2300" b="1"/>
              <a:t>, manufacturing has largely shifted from </a:t>
            </a:r>
            <a:r>
              <a:rPr sz="2300" b="1">
                <a:solidFill>
                  <a:srgbClr val="7030A0"/>
                </a:solidFill>
              </a:rPr>
              <a:t>MDCs</a:t>
            </a:r>
            <a:r>
              <a:rPr sz="2300" b="1"/>
              <a:t> like the USA to </a:t>
            </a:r>
            <a:r>
              <a:rPr sz="2300" b="1">
                <a:solidFill>
                  <a:srgbClr val="7030A0"/>
                </a:solidFill>
              </a:rPr>
              <a:t>LDCs</a:t>
            </a:r>
            <a:r>
              <a:rPr sz="2300" b="1"/>
              <a:t> like Mexico and Vietnam. What do you think is the main cause behind this shift?</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ocWG094w.png"/>
          <p:cNvPicPr>
            <a:picLocks noChangeAspect="1"/>
          </p:cNvPicPr>
          <p:nvPr/>
        </p:nvPicPr>
        <p:blipFill>
          <a:blip r:embed="rId4"/>
          <a:stretch>
            <a:fillRect/>
          </a:stretch>
        </p:blipFill>
        <p:spPr>
          <a:xfrm>
            <a:off x="9144000" y="0"/>
            <a:ext cx="3054096" cy="2286000"/>
          </a:xfrm>
          <a:prstGeom prst="rect">
            <a:avLst/>
          </a:prstGeom>
        </p:spPr>
      </p:pic>
      <p:pic>
        <p:nvPicPr>
          <p:cNvPr id="8" name="Picture 7" descr="SocWG046w.png"/>
          <p:cNvPicPr>
            <a:picLocks noChangeAspect="1"/>
          </p:cNvPicPr>
          <p:nvPr/>
        </p:nvPicPr>
        <p:blipFill>
          <a:blip r:embed="rId5"/>
          <a:stretch>
            <a:fillRect/>
          </a:stretch>
        </p:blipFill>
        <p:spPr>
          <a:xfrm>
            <a:off x="9144000" y="2286000"/>
            <a:ext cx="3054096" cy="2286000"/>
          </a:xfrm>
          <a:prstGeom prst="rect">
            <a:avLst/>
          </a:prstGeom>
        </p:spPr>
      </p:pic>
      <p:pic>
        <p:nvPicPr>
          <p:cNvPr id="9" name="Picture 8" descr="SocWG099w.png"/>
          <p:cNvPicPr>
            <a:picLocks noChangeAspect="1"/>
          </p:cNvPicPr>
          <p:nvPr/>
        </p:nvPicPr>
        <p:blipFill>
          <a:blip r:embed="rId6"/>
          <a:stretch>
            <a:fillRect/>
          </a:stretch>
        </p:blipFill>
        <p:spPr>
          <a:xfrm>
            <a:off x="9144000" y="4572000"/>
            <a:ext cx="3054096" cy="2286000"/>
          </a:xfrm>
          <a:prstGeom prst="rect">
            <a:avLst/>
          </a:prstGeom>
        </p:spPr>
      </p:pic>
      <p:pic>
        <p:nvPicPr>
          <p:cNvPr id="10" name="Picture 9" descr="SocWG104w.png"/>
          <p:cNvPicPr>
            <a:picLocks noChangeAspect="1"/>
          </p:cNvPicPr>
          <p:nvPr/>
        </p:nvPicPr>
        <p:blipFill>
          <a:blip r:embed="rId7"/>
          <a:stretch>
            <a:fillRect/>
          </a:stretch>
        </p:blipFill>
        <p:spPr>
          <a:xfrm>
            <a:off x="6089904" y="1124712"/>
            <a:ext cx="3054096" cy="2286000"/>
          </a:xfrm>
          <a:prstGeom prst="rect">
            <a:avLst/>
          </a:prstGeom>
        </p:spPr>
      </p:pic>
      <p:pic>
        <p:nvPicPr>
          <p:cNvPr id="11" name="Picture 10" descr="signal_horizontal.png"/>
          <p:cNvPicPr>
            <a:picLocks noChangeAspect="1"/>
          </p:cNvPicPr>
          <p:nvPr/>
        </p:nvPicPr>
        <p:blipFill>
          <a:blip r:embed="rId8"/>
          <a:stretch>
            <a:fillRect/>
          </a:stretch>
        </p:blipFill>
        <p:spPr>
          <a:xfrm>
            <a:off x="2441448" y="5486400"/>
            <a:ext cx="6633556" cy="1277389"/>
          </a:xfrm>
          <a:prstGeom prst="rect">
            <a:avLst/>
          </a:prstGeom>
        </p:spPr>
      </p:pic>
      <p:pic>
        <p:nvPicPr>
          <p:cNvPr id="12" name="Picture 11" descr="green_b_1.png"/>
          <p:cNvPicPr>
            <a:picLocks noChangeAspect="1"/>
          </p:cNvPicPr>
          <p:nvPr/>
        </p:nvPicPr>
        <p:blipFill>
          <a:blip r:embed="rId9"/>
          <a:stretch>
            <a:fillRect/>
          </a:stretch>
        </p:blipFill>
        <p:spPr>
          <a:xfrm>
            <a:off x="3328416" y="5495544"/>
            <a:ext cx="498763" cy="404552"/>
          </a:xfrm>
          <a:prstGeom prst="rect">
            <a:avLst/>
          </a:prstGeom>
        </p:spPr>
      </p:pic>
      <p:pic>
        <p:nvPicPr>
          <p:cNvPr id="13" name="Picture 12" descr="green_b_2.png"/>
          <p:cNvPicPr>
            <a:picLocks noChangeAspect="1"/>
          </p:cNvPicPr>
          <p:nvPr/>
        </p:nvPicPr>
        <p:blipFill>
          <a:blip r:embed="rId10"/>
          <a:stretch>
            <a:fillRect/>
          </a:stretch>
        </p:blipFill>
        <p:spPr>
          <a:xfrm>
            <a:off x="6995160" y="5541264"/>
            <a:ext cx="313112" cy="313112"/>
          </a:xfrm>
          <a:prstGeom prst="rect">
            <a:avLst/>
          </a:prstGeom>
        </p:spPr>
      </p:pic>
      <p:pic>
        <p:nvPicPr>
          <p:cNvPr id="14" name="Picture 13" descr="green_b_3.png"/>
          <p:cNvPicPr>
            <a:picLocks noChangeAspect="1"/>
          </p:cNvPicPr>
          <p:nvPr/>
        </p:nvPicPr>
        <p:blipFill>
          <a:blip r:embed="rId11"/>
          <a:stretch>
            <a:fillRect/>
          </a:stretch>
        </p:blipFill>
        <p:spPr>
          <a:xfrm>
            <a:off x="3346704" y="6208776"/>
            <a:ext cx="795250" cy="543098"/>
          </a:xfrm>
          <a:prstGeom prst="rect">
            <a:avLst/>
          </a:prstGeom>
        </p:spPr>
      </p:pic>
      <p:pic>
        <p:nvPicPr>
          <p:cNvPr id="15" name="Picture 14" descr="green_b_4.png"/>
          <p:cNvPicPr>
            <a:picLocks noChangeAspect="1"/>
          </p:cNvPicPr>
          <p:nvPr/>
        </p:nvPicPr>
        <p:blipFill>
          <a:blip r:embed="rId12"/>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94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46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ocWG09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